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11" r:id="rId1"/>
  </p:sldMasterIdLst>
  <p:notesMasterIdLst>
    <p:notesMasterId r:id="rId31"/>
  </p:notesMasterIdLst>
  <p:sldIdLst>
    <p:sldId id="1095" r:id="rId2"/>
    <p:sldId id="1096" r:id="rId3"/>
    <p:sldId id="1128" r:id="rId4"/>
    <p:sldId id="1097" r:id="rId5"/>
    <p:sldId id="1116" r:id="rId6"/>
    <p:sldId id="1125" r:id="rId7"/>
    <p:sldId id="1098" r:id="rId8"/>
    <p:sldId id="1118" r:id="rId9"/>
    <p:sldId id="260" r:id="rId10"/>
    <p:sldId id="1119" r:id="rId11"/>
    <p:sldId id="1085" r:id="rId12"/>
    <p:sldId id="1064" r:id="rId13"/>
    <p:sldId id="1127" r:id="rId14"/>
    <p:sldId id="1129" r:id="rId15"/>
    <p:sldId id="1130" r:id="rId16"/>
    <p:sldId id="1131" r:id="rId17"/>
    <p:sldId id="1123" r:id="rId18"/>
    <p:sldId id="1124" r:id="rId19"/>
    <p:sldId id="1110" r:id="rId20"/>
    <p:sldId id="1132" r:id="rId21"/>
    <p:sldId id="1107" r:id="rId22"/>
    <p:sldId id="1133" r:id="rId23"/>
    <p:sldId id="1134" r:id="rId24"/>
    <p:sldId id="1135" r:id="rId25"/>
    <p:sldId id="1136" r:id="rId26"/>
    <p:sldId id="1138" r:id="rId27"/>
    <p:sldId id="1139" r:id="rId28"/>
    <p:sldId id="1140" r:id="rId29"/>
    <p:sldId id="114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BD159F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6"/>
    <p:restoredTop sz="94894"/>
  </p:normalViewPr>
  <p:slideViewPr>
    <p:cSldViewPr>
      <p:cViewPr varScale="1">
        <p:scale>
          <a:sx n="116" d="100"/>
          <a:sy n="116" d="100"/>
        </p:scale>
        <p:origin x="24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54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67451-0960-C0CD-F1AE-412FFC34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13AFC01-3434-AA53-071A-E77AF25D8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C302D19-597F-CB03-1F38-9F9A79335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どういう思想？</a:t>
            </a:r>
            <a:br>
              <a:rPr kumimoji="1" lang="en-US" altLang="ja-JP" dirty="0"/>
            </a:br>
            <a:r>
              <a:rPr kumimoji="1" lang="en-US" altLang="ja-JP" dirty="0"/>
              <a:t>NC</a:t>
            </a:r>
            <a:r>
              <a:rPr kumimoji="1" lang="ja-JP" altLang="en-US"/>
              <a:t>を入れるために</a:t>
            </a:r>
            <a:br>
              <a:rPr kumimoji="1" lang="en-US" altLang="ja-JP" dirty="0"/>
            </a:br>
            <a:r>
              <a:rPr kumimoji="1" lang="en-US" altLang="ja-JP" dirty="0"/>
              <a:t>Solenoid</a:t>
            </a:r>
            <a:r>
              <a:rPr kumimoji="1" lang="ja-JP" altLang="en-US"/>
              <a:t>をデカ隠した。</a:t>
            </a:r>
            <a:br>
              <a:rPr kumimoji="1" lang="en-US" altLang="ja-JP" dirty="0"/>
            </a:br>
            <a:r>
              <a:rPr kumimoji="1" lang="ja-JP" altLang="en-US"/>
              <a:t>分解能は同じですを強調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0A365-6C20-1559-3A3B-53DDF1968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3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3F0AF-374D-C89E-E3BB-DD56D978F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9CB94C2-E001-6322-76DB-42A3EDE5E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470CE47-DCB7-A44D-0283-5729E74B1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どういう思想？</a:t>
            </a:r>
            <a:br>
              <a:rPr kumimoji="1" lang="en-US" altLang="ja-JP" dirty="0"/>
            </a:br>
            <a:r>
              <a:rPr kumimoji="1" lang="en-US" altLang="ja-JP" dirty="0"/>
              <a:t>NC</a:t>
            </a:r>
            <a:r>
              <a:rPr kumimoji="1" lang="ja-JP" altLang="en-US"/>
              <a:t>を入れるために</a:t>
            </a:r>
            <a:br>
              <a:rPr kumimoji="1" lang="en-US" altLang="ja-JP" dirty="0"/>
            </a:br>
            <a:r>
              <a:rPr kumimoji="1" lang="en-US" altLang="ja-JP" dirty="0"/>
              <a:t>Solenoid</a:t>
            </a:r>
            <a:r>
              <a:rPr kumimoji="1" lang="ja-JP" altLang="en-US"/>
              <a:t>をデカ隠した。</a:t>
            </a:r>
            <a:br>
              <a:rPr kumimoji="1" lang="en-US" altLang="ja-JP" dirty="0"/>
            </a:br>
            <a:r>
              <a:rPr kumimoji="1" lang="ja-JP" altLang="en-US"/>
              <a:t>分解能は同じですを強調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3885E5-8BE5-F11D-E46C-5F9874A55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36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8847-860A-43EE-BDCA-8366D241A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791E417-A7E0-66F7-EC6E-F53B07975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48DBBE8-84D3-DA64-EA47-6860F2283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角度依存と位置依存は大丈夫？（想定質問）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03D003-A0DE-ADEE-98C3-E68FC6D90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1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ここにフォーカスして</a:t>
            </a:r>
            <a:br>
              <a:rPr kumimoji="1" lang="en-US" altLang="ja-JP" dirty="0"/>
            </a:br>
            <a:r>
              <a:rPr kumimoji="1" lang="ja-JP" altLang="en-US"/>
              <a:t>検出器の説明をする。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4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より詳細な物理は橋本さんが喋るので僕は検出器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06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57134-84FB-4671-57B1-A198E0D9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4D33F31-141F-FA10-1814-6BC9B0876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448343F-8CC4-A51A-0E2D-2AB7563E8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なんとなくこれくらい大きくなります。</a:t>
            </a:r>
            <a:endParaRPr kumimoji="1" lang="en-US" altLang="ja-JP" dirty="0"/>
          </a:p>
          <a:p>
            <a:r>
              <a:rPr kumimoji="1" lang="en-US" altLang="ja-JP" dirty="0"/>
              <a:t>2*2*2</a:t>
            </a:r>
            <a:r>
              <a:rPr kumimoji="1" lang="ja-JP" altLang="en-US"/>
              <a:t>で</a:t>
            </a:r>
            <a:r>
              <a:rPr kumimoji="1" lang="en-US" altLang="ja-JP" dirty="0"/>
              <a:t>8</a:t>
            </a:r>
            <a:r>
              <a:rPr kumimoji="1" lang="ja-JP" altLang="en-US"/>
              <a:t>倍。</a:t>
            </a:r>
            <a:endParaRPr kumimoji="1" lang="en-US" altLang="ja-JP" dirty="0"/>
          </a:p>
          <a:p>
            <a:r>
              <a:rPr kumimoji="1" lang="en-US" altLang="ja-JP" dirty="0"/>
              <a:t>CNC</a:t>
            </a:r>
            <a:r>
              <a:rPr kumimoji="1" lang="ja-JP" altLang="en-US"/>
              <a:t>入れたい、</a:t>
            </a:r>
            <a:r>
              <a:rPr kumimoji="1" lang="en-US" altLang="ja-JP" dirty="0"/>
              <a:t>CNC</a:t>
            </a:r>
            <a:r>
              <a:rPr kumimoji="1" lang="ja-JP" altLang="en-US"/>
              <a:t>と</a:t>
            </a:r>
            <a:r>
              <a:rPr kumimoji="1" lang="en-US" altLang="ja-JP" dirty="0"/>
              <a:t>CDC</a:t>
            </a:r>
            <a:r>
              <a:rPr kumimoji="1" lang="ja-JP" altLang="en-US"/>
              <a:t>を長くしたいから</a:t>
            </a:r>
            <a:br>
              <a:rPr kumimoji="1" lang="en-US" altLang="ja-JP" dirty="0"/>
            </a:br>
            <a:r>
              <a:rPr kumimoji="1" lang="en-US" altLang="ja-JP" dirty="0">
                <a:highlight>
                  <a:srgbClr val="FFFF00"/>
                </a:highlight>
              </a:rPr>
              <a:t>Solenoid(</a:t>
            </a:r>
            <a:r>
              <a:rPr kumimoji="1" lang="ja-JP" altLang="en-US">
                <a:highlight>
                  <a:srgbClr val="FFFF00"/>
                </a:highlight>
              </a:rPr>
              <a:t>スペックもさらっとここで</a:t>
            </a:r>
            <a:r>
              <a:rPr kumimoji="1" lang="en-US" altLang="ja-JP" dirty="0">
                <a:highlight>
                  <a:srgbClr val="FFFF00"/>
                </a:highlight>
              </a:rPr>
              <a:t>)</a:t>
            </a:r>
            <a:r>
              <a:rPr kumimoji="1" lang="ja-JP" altLang="en-US"/>
              <a:t>の</a:t>
            </a:r>
            <a:r>
              <a:rPr kumimoji="1" lang="en-US" altLang="ja-JP" dirty="0"/>
              <a:t>inner</a:t>
            </a:r>
            <a:r>
              <a:rPr kumimoji="1" lang="ja-JP" altLang="en-US"/>
              <a:t>大きくした。ボア</a:t>
            </a:r>
            <a:r>
              <a:rPr kumimoji="1" lang="en-US" altLang="ja-JP" dirty="0"/>
              <a:t>(X m)</a:t>
            </a:r>
            <a:r>
              <a:rPr kumimoji="1" lang="ja-JP" altLang="en-US"/>
              <a:t>とここに書く。</a:t>
            </a:r>
            <a:endParaRPr kumimoji="1" lang="en-US" altLang="ja-JP" dirty="0"/>
          </a:p>
          <a:p>
            <a:r>
              <a:rPr kumimoji="1" lang="en-US" altLang="ja-JP" dirty="0"/>
              <a:t>Comet DS</a:t>
            </a:r>
            <a:r>
              <a:rPr kumimoji="1" lang="ja-JP" altLang="en-US"/>
              <a:t>と同じデザイン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9C2FB6-9E9C-9526-67E1-AC7742963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6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02362-7C97-62E0-C37D-515E74D84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6601D93-61CB-F7C0-993A-304E36E38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330862E-B170-9C14-83FD-81A94F0E4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どういう思想？</a:t>
            </a:r>
            <a:br>
              <a:rPr kumimoji="1" lang="en-US" altLang="ja-JP" dirty="0"/>
            </a:br>
            <a:r>
              <a:rPr kumimoji="1" lang="en-US" altLang="ja-JP" dirty="0"/>
              <a:t>NC</a:t>
            </a:r>
            <a:r>
              <a:rPr kumimoji="1" lang="ja-JP" altLang="en-US"/>
              <a:t>を入れるために</a:t>
            </a:r>
            <a:br>
              <a:rPr kumimoji="1" lang="en-US" altLang="ja-JP" dirty="0"/>
            </a:br>
            <a:r>
              <a:rPr kumimoji="1" lang="en-US" altLang="ja-JP" dirty="0"/>
              <a:t>Solenoid</a:t>
            </a:r>
            <a:r>
              <a:rPr kumimoji="1" lang="ja-JP" altLang="en-US"/>
              <a:t>をデカ隠した。</a:t>
            </a:r>
            <a:br>
              <a:rPr kumimoji="1" lang="en-US" altLang="ja-JP" dirty="0"/>
            </a:br>
            <a:r>
              <a:rPr kumimoji="1" lang="ja-JP" altLang="en-US"/>
              <a:t>分解能は同じですを強調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27D413-4629-3BDB-E73B-CCB87E6CC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9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こういうことをしたいから乞おういう検出器を作った・</a:t>
            </a:r>
            <a:endParaRPr kumimoji="1" lang="en-US" altLang="ja-JP" dirty="0"/>
          </a:p>
          <a:p>
            <a:r>
              <a:rPr kumimoji="1" lang="ja-JP" altLang="en-US"/>
              <a:t>３隊崩壊をメインにした方がいい。</a:t>
            </a:r>
            <a:endParaRPr kumimoji="1" lang="en-US" altLang="ja-JP" dirty="0"/>
          </a:p>
          <a:p>
            <a:r>
              <a:rPr kumimoji="1" lang="ja-JP" altLang="en-US"/>
              <a:t>なんのありがたみがあるのか・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9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角度依存と位置依存は大丈夫？（想定質問）</a:t>
            </a:r>
            <a:br>
              <a:rPr kumimoji="1" lang="en-US" altLang="ja-JP" dirty="0"/>
            </a:br>
            <a:r>
              <a:rPr kumimoji="1" lang="ja-JP" altLang="en-US"/>
              <a:t>単に</a:t>
            </a:r>
            <a:r>
              <a:rPr kumimoji="1" lang="en-US" altLang="ja-JP" dirty="0"/>
              <a:t>E15-CDH</a:t>
            </a:r>
            <a:r>
              <a:rPr kumimoji="1" lang="ja-JP" altLang="en-US"/>
              <a:t>のままだとダメ。</a:t>
            </a:r>
            <a:br>
              <a:rPr kumimoji="1" lang="en-US" altLang="ja-JP" dirty="0"/>
            </a:br>
            <a:r>
              <a:rPr kumimoji="1" lang="ja-JP" altLang="en-US"/>
              <a:t>就航効率を考えてライトガイドなしで</a:t>
            </a:r>
            <a:r>
              <a:rPr kumimoji="1" lang="en-US" altLang="ja-JP" dirty="0"/>
              <a:t>MPPC</a:t>
            </a:r>
            <a:r>
              <a:rPr kumimoji="1" lang="ja-JP" altLang="en-US"/>
              <a:t>に。それでようやく８０</a:t>
            </a:r>
            <a:r>
              <a:rPr kumimoji="1" lang="en-US" altLang="ja-JP" dirty="0" err="1"/>
              <a:t>ps</a:t>
            </a:r>
            <a:endParaRPr kumimoji="1" lang="en-US" altLang="ja-JP" dirty="0"/>
          </a:p>
          <a:p>
            <a:r>
              <a:rPr kumimoji="1" lang="ja-JP" altLang="en-US"/>
              <a:t>表も作ってみてください</a:t>
            </a:r>
            <a:r>
              <a:rPr kumimoji="1" lang="en-US" altLang="ja-JP" dirty="0"/>
              <a:t>(CDH</a:t>
            </a:r>
            <a:r>
              <a:rPr kumimoji="1" lang="ja-JP" altLang="en-US"/>
              <a:t>との比較。</a:t>
            </a:r>
            <a:r>
              <a:rPr kumimoji="1" lang="en-US" altLang="ja-JP" dirty="0"/>
              <a:t>)</a:t>
            </a:r>
            <a:endParaRPr kumimoji="1" lang="ja-JP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7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36BA7-55D1-4F97-4D84-F618FAC51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F3E4416-E2C7-5B75-6BD7-9709BACF0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C2E3B60-4A7E-2FC7-A3B6-804E607A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どういう思想？</a:t>
            </a:r>
            <a:br>
              <a:rPr kumimoji="1" lang="en-US" altLang="ja-JP" dirty="0"/>
            </a:br>
            <a:r>
              <a:rPr kumimoji="1" lang="en-US" altLang="ja-JP" dirty="0"/>
              <a:t>NC</a:t>
            </a:r>
            <a:r>
              <a:rPr kumimoji="1" lang="ja-JP" altLang="en-US"/>
              <a:t>を入れるために</a:t>
            </a:r>
            <a:br>
              <a:rPr kumimoji="1" lang="en-US" altLang="ja-JP" dirty="0"/>
            </a:br>
            <a:r>
              <a:rPr kumimoji="1" lang="en-US" altLang="ja-JP" dirty="0"/>
              <a:t>Solenoid</a:t>
            </a:r>
            <a:r>
              <a:rPr kumimoji="1" lang="ja-JP" altLang="en-US"/>
              <a:t>をデカ隠した。</a:t>
            </a:r>
            <a:br>
              <a:rPr kumimoji="1" lang="en-US" altLang="ja-JP" dirty="0"/>
            </a:br>
            <a:r>
              <a:rPr kumimoji="1" lang="ja-JP" altLang="en-US"/>
              <a:t>分解能は同じですを強調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7DE7A9-EF61-0E57-D4A4-542EC3D1F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4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AB6B2-D30A-E66E-5B07-277BD557C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1CE106C-ED0E-7F6A-C498-0E6618082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33F7221-D8AE-9E8A-1CC5-F47D46A28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どういう思想？</a:t>
            </a:r>
            <a:br>
              <a:rPr kumimoji="1" lang="en-US" altLang="ja-JP" dirty="0"/>
            </a:br>
            <a:r>
              <a:rPr kumimoji="1" lang="en-US" altLang="ja-JP" dirty="0"/>
              <a:t>NC</a:t>
            </a:r>
            <a:r>
              <a:rPr kumimoji="1" lang="ja-JP" altLang="en-US"/>
              <a:t>を入れるために</a:t>
            </a:r>
            <a:br>
              <a:rPr kumimoji="1" lang="en-US" altLang="ja-JP" dirty="0"/>
            </a:br>
            <a:r>
              <a:rPr kumimoji="1" lang="en-US" altLang="ja-JP" dirty="0"/>
              <a:t>Solenoid</a:t>
            </a:r>
            <a:r>
              <a:rPr kumimoji="1" lang="ja-JP" altLang="en-US"/>
              <a:t>をデカ隠した。</a:t>
            </a:r>
            <a:br>
              <a:rPr kumimoji="1" lang="en-US" altLang="ja-JP" dirty="0"/>
            </a:br>
            <a:r>
              <a:rPr kumimoji="1" lang="ja-JP" altLang="en-US"/>
              <a:t>分解能は同じですを強調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AECB12-AA8F-11A4-D007-5547A3916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2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687F2-3642-B949-AA2A-1906E5639188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3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B1905-1F80-9942-B422-2701B8CB3099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2E5CA-21C1-8046-A67F-7F9B34659733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0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D65D-5E83-354D-BC2D-13E856B16F87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1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465F0-2EC4-644B-A721-A755ED11E4E7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3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52F3-8986-4544-8F35-56F34724D296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7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2FC-06BD-D142-8CE3-8189BF8D7BD9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4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BBEC6-EF99-CF4E-A08A-3E8DA6C805B7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2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8FFD-CE64-7342-AFF0-5751BF254D49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1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50077-A2DF-D04B-A046-3550907F6961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0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1C41-52CE-C34A-A22E-69A9C6DDA248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0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649A29-6E97-DA4B-B8C3-3AFB68406DFF}" type="datetime1">
              <a:rPr lang="ja-JP" altLang="en-US" smtClean="0"/>
              <a:t>2025/10/16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JPS Meeting @Hiroshima univ., 2025.09.18, 18pEL204-13, Yuto Kimura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9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8.jpeg"/><Relationship Id="rId7" Type="http://schemas.openxmlformats.org/officeDocument/2006/relationships/image" Target="../media/image5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1.png"/><Relationship Id="rId5" Type="http://schemas.openxmlformats.org/officeDocument/2006/relationships/image" Target="../media/image50.emf"/><Relationship Id="rId10" Type="http://schemas.openxmlformats.org/officeDocument/2006/relationships/image" Target="../media/image23.png"/><Relationship Id="rId4" Type="http://schemas.openxmlformats.org/officeDocument/2006/relationships/image" Target="../media/image49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20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9.png"/><Relationship Id="rId16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9B12687-06B4-6004-C44B-D55F7829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5181600"/>
            <a:ext cx="1664129" cy="162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BE2F97E-CBC5-CEFF-28E7-0311FC086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" y="304800"/>
            <a:ext cx="11734800" cy="1828799"/>
          </a:xfrm>
        </p:spPr>
        <p:txBody>
          <a:bodyPr>
            <a:noAutofit/>
          </a:bodyPr>
          <a:lstStyle/>
          <a:p>
            <a:r>
              <a:rPr kumimoji="1" lang="en-US" altLang="ja-JP" sz="5000" b="1" dirty="0"/>
              <a:t>A New Cylindrical Detector System </a:t>
            </a:r>
            <a:br>
              <a:rPr kumimoji="1" lang="en-US" altLang="ja-JP" sz="5000" b="1" dirty="0"/>
            </a:br>
            <a:r>
              <a:rPr kumimoji="1" lang="en-US" altLang="ja-JP" sz="5000" b="1" dirty="0"/>
              <a:t>for </a:t>
            </a:r>
            <a:r>
              <a:rPr lang="en-US" altLang="ja-JP" sz="5000" b="1" dirty="0"/>
              <a:t>Next</a:t>
            </a:r>
            <a:r>
              <a:rPr kumimoji="1" lang="en-US" altLang="ja-JP" sz="5000" b="1" dirty="0"/>
              <a:t> Kaonic Nuclei exp. at J-PARC</a:t>
            </a:r>
            <a:endParaRPr kumimoji="1" lang="ja-JP" altLang="en-US" sz="5000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633725-F1BB-810E-2EB7-553F5C384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15732"/>
            <a:ext cx="9144000" cy="1198562"/>
          </a:xfrm>
        </p:spPr>
        <p:txBody>
          <a:bodyPr/>
          <a:lstStyle/>
          <a:p>
            <a:r>
              <a:rPr kumimoji="1" lang="en-US" altLang="ja-JP" b="1" dirty="0"/>
              <a:t>Yuto Kimura</a:t>
            </a:r>
            <a:r>
              <a:rPr kumimoji="1" lang="en-US" altLang="ja-JP" dirty="0"/>
              <a:t>, for the J-PARC E80 collaboration</a:t>
            </a:r>
            <a:br>
              <a:rPr kumimoji="1" lang="en-US" altLang="ja-JP" dirty="0"/>
            </a:br>
            <a:r>
              <a:rPr kumimoji="1" lang="en-US" altLang="ja-JP" dirty="0" err="1"/>
              <a:t>RARiS</a:t>
            </a:r>
            <a:r>
              <a:rPr kumimoji="1" lang="en-US" altLang="ja-JP" dirty="0"/>
              <a:t>, Tohoku University</a:t>
            </a:r>
            <a:br>
              <a:rPr kumimoji="1" lang="en-US" altLang="ja-JP" dirty="0"/>
            </a:br>
            <a:r>
              <a:rPr kumimoji="1" lang="en-US" altLang="ja-JP" dirty="0"/>
              <a:t>RIKEN Nishina Center for Accelerator-Based Science, RIKEN</a:t>
            </a:r>
            <a:endParaRPr kumimoji="1" lang="ja-JP" altLang="en-US"/>
          </a:p>
        </p:txBody>
      </p:sp>
      <p:pic>
        <p:nvPicPr>
          <p:cNvPr id="1026" name="Picture 2" descr="東北大学先端量子ビーム科学研究センター">
            <a:extLst>
              <a:ext uri="{FF2B5EF4-FFF2-40B4-BE49-F238E27FC236}">
                <a16:creationId xmlns:a16="http://schemas.microsoft.com/office/drawing/2014/main" id="{61150A9A-3363-D22E-B589-7F656A5A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839745"/>
            <a:ext cx="2590800" cy="13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BF International Collaboration Workshop 06">
            <a:extLst>
              <a:ext uri="{FF2B5EF4-FFF2-40B4-BE49-F238E27FC236}">
                <a16:creationId xmlns:a16="http://schemas.microsoft.com/office/drawing/2014/main" id="{9D06BE6A-CF84-C1E0-D5ED-E6ED41FDF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630897"/>
            <a:ext cx="1679705" cy="188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90CF74-168A-CE6A-0DDC-95CA8E568D5F}"/>
              </a:ext>
            </a:extLst>
          </p:cNvPr>
          <p:cNvSpPr txBox="1"/>
          <p:nvPr/>
        </p:nvSpPr>
        <p:spPr>
          <a:xfrm>
            <a:off x="4210898" y="3981846"/>
            <a:ext cx="37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E-Mail: </a:t>
            </a:r>
            <a:r>
              <a:rPr kumimoji="1" lang="en-US" altLang="ja-JP" dirty="0" err="1"/>
              <a:t>y_kimura@raris.tohoku.ac.jp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91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0FF22-EF54-0E27-B6CB-E5FAC73F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3928D-2B64-ED99-4E4F-01CAC68013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Status: CDC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54EF11-7317-EC44-DDFE-632D19F29B21}"/>
              </a:ext>
            </a:extLst>
          </p:cNvPr>
          <p:cNvSpPr txBox="1"/>
          <p:nvPr/>
        </p:nvSpPr>
        <p:spPr>
          <a:xfrm>
            <a:off x="11353801" y="12701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10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D9925C6-0FA8-A90D-0BB5-2031154CE74F}"/>
              </a:ext>
            </a:extLst>
          </p:cNvPr>
          <p:cNvSpPr txBox="1"/>
          <p:nvPr/>
        </p:nvSpPr>
        <p:spPr>
          <a:xfrm>
            <a:off x="3998157" y="5510113"/>
            <a:ext cx="8117643" cy="132343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s-419" altLang="ja-JP" sz="2000" b="1" dirty="0"/>
              <a:t>~100% efficiency even w/ 268cm wire, no position dependence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419" altLang="ja-JP" sz="2000" b="1" dirty="0"/>
              <a:t>w/ partial preamps, cosmic-ray track was successfully reconstructed by CDC.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419" altLang="ja-JP" sz="2000" b="1" dirty="0"/>
              <a:t>We will start commissioning with full readout.</a:t>
            </a:r>
          </a:p>
        </p:txBody>
      </p:sp>
      <p:pic>
        <p:nvPicPr>
          <p:cNvPr id="4" name="図 3" descr="屋内, 部屋, 暮らし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02DC473-3A2D-A578-4DD9-57E8B4E3F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2" t="16348" r="10412" b="21557"/>
          <a:stretch/>
        </p:blipFill>
        <p:spPr>
          <a:xfrm>
            <a:off x="381000" y="1038089"/>
            <a:ext cx="4525609" cy="2695711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D4C79F8-53F7-4C9C-DBB5-5F9D50754FE3}"/>
              </a:ext>
            </a:extLst>
          </p:cNvPr>
          <p:cNvCxnSpPr>
            <a:cxnSpLocks/>
          </p:cNvCxnSpPr>
          <p:nvPr/>
        </p:nvCxnSpPr>
        <p:spPr>
          <a:xfrm>
            <a:off x="938939" y="1411266"/>
            <a:ext cx="228600" cy="217546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BCCD9ED-2B27-8B7A-7047-CCD7F1A24B16}"/>
              </a:ext>
            </a:extLst>
          </p:cNvPr>
          <p:cNvCxnSpPr>
            <a:cxnSpLocks/>
          </p:cNvCxnSpPr>
          <p:nvPr/>
        </p:nvCxnSpPr>
        <p:spPr>
          <a:xfrm flipV="1">
            <a:off x="1600200" y="1963106"/>
            <a:ext cx="3048000" cy="53589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83558E4-12E3-0695-9AAF-2753491BD667}"/>
              </a:ext>
            </a:extLst>
          </p:cNvPr>
          <p:cNvSpPr txBox="1"/>
          <p:nvPr/>
        </p:nvSpPr>
        <p:spPr>
          <a:xfrm>
            <a:off x="1134882" y="304308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ighlight>
                  <a:srgbClr val="C0C0C0"/>
                </a:highlight>
              </a:rPr>
              <a:t>φ106cm</a:t>
            </a:r>
            <a:endParaRPr kumimoji="1" lang="ja-JP" altLang="en-US">
              <a:highlight>
                <a:srgbClr val="C0C0C0"/>
              </a:highligh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9B5C269-4E7B-BBB3-9F53-AE2D9057DD05}"/>
              </a:ext>
            </a:extLst>
          </p:cNvPr>
          <p:cNvSpPr txBox="1"/>
          <p:nvPr/>
        </p:nvSpPr>
        <p:spPr>
          <a:xfrm>
            <a:off x="3124200" y="233177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highlight>
                  <a:srgbClr val="C0C0C0"/>
                </a:highlight>
              </a:rPr>
              <a:t>268cm</a:t>
            </a:r>
            <a:endParaRPr kumimoji="1" lang="ja-JP" altLang="en-US">
              <a:highlight>
                <a:srgbClr val="C0C0C0"/>
              </a:highlight>
            </a:endParaRPr>
          </a:p>
        </p:txBody>
      </p:sp>
      <p:pic>
        <p:nvPicPr>
          <p:cNvPr id="12" name="図 11" descr="回路, エンジン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FCA2B79-229B-1B7A-2B98-4F55E1820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8" y="4383132"/>
            <a:ext cx="1735995" cy="214229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0E1CF31-F324-629F-4348-97F061A80ED5}"/>
              </a:ext>
            </a:extLst>
          </p:cNvPr>
          <p:cNvGrpSpPr/>
          <p:nvPr/>
        </p:nvGrpSpPr>
        <p:grpSpPr>
          <a:xfrm>
            <a:off x="5470047" y="836886"/>
            <a:ext cx="6173904" cy="1793082"/>
            <a:chOff x="641099" y="2484050"/>
            <a:chExt cx="10179301" cy="3372719"/>
          </a:xfrm>
        </p:grpSpPr>
        <p:pic>
          <p:nvPicPr>
            <p:cNvPr id="6" name="図 5" descr="屋内, ミシン, テーブル, キッチン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57A55291-E4EE-E051-B2CC-1533D1E6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660875"/>
              <a:ext cx="9829800" cy="3195894"/>
            </a:xfrm>
            <a:prstGeom prst="rect">
              <a:avLst/>
            </a:prstGeom>
          </p:spPr>
        </p:pic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7006ED2-6DAE-72D3-B274-781FC5F1B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9701" y="4737438"/>
              <a:ext cx="9410699" cy="4572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74E9179-05AD-7E53-16F9-A02086B0A92C}"/>
                </a:ext>
              </a:extLst>
            </p:cNvPr>
            <p:cNvSpPr txBox="1"/>
            <p:nvPr/>
          </p:nvSpPr>
          <p:spPr>
            <a:xfrm>
              <a:off x="641099" y="2484050"/>
              <a:ext cx="2707670" cy="6946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/>
                <a:t>Test chamber</a:t>
              </a:r>
              <a:endParaRPr kumimoji="1" lang="ja-JP" altLang="en-US" b="1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FF93482-6AEC-CB87-27B3-612F0A3FD654}"/>
              </a:ext>
            </a:extLst>
          </p:cNvPr>
          <p:cNvSpPr txBox="1"/>
          <p:nvPr/>
        </p:nvSpPr>
        <p:spPr>
          <a:xfrm>
            <a:off x="271838" y="829371"/>
            <a:ext cx="8386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CDC</a:t>
            </a:r>
            <a:endParaRPr kumimoji="1" lang="ja-JP" altLang="en-US" sz="2400" b="1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D6B63D0-E4D4-854B-C80B-B6997DBFCA38}"/>
              </a:ext>
            </a:extLst>
          </p:cNvPr>
          <p:cNvSpPr txBox="1"/>
          <p:nvPr/>
        </p:nvSpPr>
        <p:spPr>
          <a:xfrm>
            <a:off x="271838" y="3851670"/>
            <a:ext cx="348999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CDC w/ partial Pre-amp</a:t>
            </a:r>
            <a:endParaRPr kumimoji="1" lang="ja-JP" altLang="en-US" sz="2400" b="1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50303CB8-B54D-BC9B-8380-553F8B437C80}"/>
              </a:ext>
            </a:extLst>
          </p:cNvPr>
          <p:cNvGrpSpPr/>
          <p:nvPr/>
        </p:nvGrpSpPr>
        <p:grpSpPr>
          <a:xfrm>
            <a:off x="1728018" y="4383132"/>
            <a:ext cx="2353321" cy="2341464"/>
            <a:chOff x="2554074" y="4371104"/>
            <a:chExt cx="2353321" cy="2341464"/>
          </a:xfrm>
        </p:grpSpPr>
        <p:pic>
          <p:nvPicPr>
            <p:cNvPr id="7" name="図 6" descr="ダイアグラム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8DEE7BD4-E358-38C4-EA35-BE6316CD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074" y="4371104"/>
              <a:ext cx="2352535" cy="2341464"/>
            </a:xfrm>
            <a:prstGeom prst="rect">
              <a:avLst/>
            </a:prstGeom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C4B046BE-EA80-192C-BC3E-1AC7106186EC}"/>
                </a:ext>
              </a:extLst>
            </p:cNvPr>
            <p:cNvSpPr txBox="1"/>
            <p:nvPr/>
          </p:nvSpPr>
          <p:spPr>
            <a:xfrm>
              <a:off x="2895600" y="5207067"/>
              <a:ext cx="1015791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b="1" dirty="0"/>
                <a:t>Cosmic Ray</a:t>
              </a:r>
              <a:endParaRPr kumimoji="1" lang="ja-JP" altLang="en-US" sz="1200" b="1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DA64CC77-8B7E-BEF3-D116-3847038AF7A1}"/>
                </a:ext>
              </a:extLst>
            </p:cNvPr>
            <p:cNvSpPr txBox="1"/>
            <p:nvPr/>
          </p:nvSpPr>
          <p:spPr>
            <a:xfrm>
              <a:off x="4041452" y="4889525"/>
              <a:ext cx="865943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Beam axis</a:t>
              </a:r>
              <a:endParaRPr kumimoji="1" lang="ja-JP" altLang="en-US" sz="1200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81AE82-9F53-402B-0725-993DD1ECCEC7}"/>
              </a:ext>
            </a:extLst>
          </p:cNvPr>
          <p:cNvSpPr txBox="1"/>
          <p:nvPr/>
        </p:nvSpPr>
        <p:spPr>
          <a:xfrm>
            <a:off x="9203847" y="2221502"/>
            <a:ext cx="87395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268cm</a:t>
            </a:r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30182AC-E950-4413-CC90-8E417C5F5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"/>
          <a:stretch/>
        </p:blipFill>
        <p:spPr>
          <a:xfrm>
            <a:off x="5787102" y="3020760"/>
            <a:ext cx="5567249" cy="2495303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B8EF762-6483-8D76-B432-CBB35D69222E}"/>
              </a:ext>
            </a:extLst>
          </p:cNvPr>
          <p:cNvSpPr txBox="1"/>
          <p:nvPr/>
        </p:nvSpPr>
        <p:spPr>
          <a:xfrm>
            <a:off x="6781800" y="4498946"/>
            <a:ext cx="1676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2800V (wire length: 262cm)</a:t>
            </a:r>
          </a:p>
          <a:p>
            <a:r>
              <a:rPr kumimoji="1" lang="en-US" altLang="ja-JP" sz="800" dirty="0"/>
              <a:t>2750V (wire length: 262cm)</a:t>
            </a:r>
          </a:p>
          <a:p>
            <a:r>
              <a:rPr kumimoji="1" lang="en-US" altLang="ja-JP" sz="800" dirty="0"/>
              <a:t>2700V (wire length: 262cm)</a:t>
            </a:r>
          </a:p>
          <a:p>
            <a:r>
              <a:rPr kumimoji="1" lang="en-US" altLang="ja-JP" sz="800" dirty="0"/>
              <a:t>2650V (wire length: 262cm)</a:t>
            </a:r>
          </a:p>
          <a:p>
            <a:r>
              <a:rPr kumimoji="1" lang="en-US" altLang="ja-JP" sz="800" dirty="0"/>
              <a:t>2600V (wire length: 262cm)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D2462C-A632-84AA-E436-E90195232EBF}"/>
              </a:ext>
            </a:extLst>
          </p:cNvPr>
          <p:cNvSpPr txBox="1"/>
          <p:nvPr/>
        </p:nvSpPr>
        <p:spPr>
          <a:xfrm>
            <a:off x="7372146" y="2651428"/>
            <a:ext cx="27662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Wire Efficiency vs Position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04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8D6B-0159-2B28-07E9-605E767C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F881DF-C863-E782-2B77-BA515B69A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4237039"/>
            <a:ext cx="11049000" cy="121920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altLang="ja-JP" sz="3000" b="1" dirty="0"/>
              <a:t>Installation of the new CDS to K1.8BR is scheduled for 2026,</a:t>
            </a:r>
            <a:br>
              <a:rPr lang="es-419" altLang="ja-JP" sz="3000" b="1" dirty="0"/>
            </a:br>
            <a:r>
              <a:rPr lang="es-419" altLang="ja-JP" sz="3000" b="1" dirty="0"/>
              <a:t>and we plan to start the physics run (J-PARC E80) in 2027.</a:t>
            </a:r>
            <a:endParaRPr lang="es-419" altLang="ja-JP" sz="1100" b="1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630108C-B5D7-50EF-D992-64F2A0E749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Summary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9AC197-E544-C820-7AE3-288881A4339E}"/>
              </a:ext>
            </a:extLst>
          </p:cNvPr>
          <p:cNvSpPr txBox="1"/>
          <p:nvPr/>
        </p:nvSpPr>
        <p:spPr>
          <a:xfrm>
            <a:off x="11353800" y="12701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11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DFA0A4F-B7D1-5D0A-127D-DADE74D7B305}"/>
              </a:ext>
            </a:extLst>
          </p:cNvPr>
          <p:cNvSpPr txBox="1">
            <a:spLocks/>
          </p:cNvSpPr>
          <p:nvPr/>
        </p:nvSpPr>
        <p:spPr>
          <a:xfrm>
            <a:off x="597824" y="1189037"/>
            <a:ext cx="11049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419" altLang="ja-JP" b="1" dirty="0"/>
              <a:t>We developed and constructed a large‐acceptance Cylindrical Detector System (CDS) for the future kaonic nuclei experiments.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B01CE12-D125-DC47-EFB4-26E889185445}"/>
              </a:ext>
            </a:extLst>
          </p:cNvPr>
          <p:cNvSpPr txBox="1">
            <a:spLocks/>
          </p:cNvSpPr>
          <p:nvPr/>
        </p:nvSpPr>
        <p:spPr>
          <a:xfrm>
            <a:off x="566610" y="2858833"/>
            <a:ext cx="11049000" cy="1140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altLang="ja-JP" sz="3000" b="1" dirty="0"/>
              <a:t>The three main components (SC Solenoid, CNC and CDC)</a:t>
            </a:r>
            <a:br>
              <a:rPr lang="es-419" altLang="ja-JP" sz="3000" b="1" dirty="0"/>
            </a:br>
            <a:r>
              <a:rPr lang="es-419" altLang="ja-JP" sz="3000" b="1" dirty="0"/>
              <a:t> have been established.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1E8219-08FF-895B-B9EF-2CFB4E5A5C25}"/>
              </a:ext>
            </a:extLst>
          </p:cNvPr>
          <p:cNvSpPr txBox="1"/>
          <p:nvPr/>
        </p:nvSpPr>
        <p:spPr>
          <a:xfrm>
            <a:off x="218528" y="6211669"/>
            <a:ext cx="1180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altLang="ja-JP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</a:t>
            </a:r>
            <a:r>
              <a:rPr lang="es-419" altLang="ja-JP" sz="1800" b="1" i="0" u="none" strike="noStrike" dirty="0">
                <a:solidFill>
                  <a:srgbClr val="0432FF"/>
                </a:solidFill>
                <a:effectLst/>
                <a:latin typeface="Arial" panose="020B0604020202020204" pitchFamily="34" charset="0"/>
              </a:rPr>
              <a:t>details on the physics of kaonic nuclei experiment</a:t>
            </a:r>
            <a:r>
              <a:rPr lang="es-419" altLang="ja-JP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please refer to </a:t>
            </a:r>
            <a:r>
              <a:rPr lang="es-419" altLang="ja-JP" sz="18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Dr. T. Hashimoto’s talk on Thursday</a:t>
            </a:r>
            <a:r>
              <a:rPr lang="es-419" altLang="ja-JP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s-419" altLang="ja-JP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419" altLang="ja-JP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for </a:t>
            </a:r>
            <a:r>
              <a:rPr lang="es-419" altLang="ja-JP" sz="1800" b="1" i="0" u="none" strike="noStrike" dirty="0">
                <a:solidFill>
                  <a:srgbClr val="0432FF"/>
                </a:solidFill>
                <a:effectLst/>
                <a:latin typeface="Arial" panose="020B0604020202020204" pitchFamily="34" charset="0"/>
              </a:rPr>
              <a:t>related detectors</a:t>
            </a:r>
            <a:r>
              <a:rPr lang="es-419" altLang="ja-JP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to the </a:t>
            </a:r>
            <a:r>
              <a:rPr lang="es-419" altLang="ja-JP" sz="18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poster presentation by Yuto Tsutsumi (No. 68).</a:t>
            </a:r>
            <a:endParaRPr kumimoji="1" lang="ja-JP" altLang="en-US" b="1" u="sng"/>
          </a:p>
        </p:txBody>
      </p:sp>
    </p:spTree>
    <p:extLst>
      <p:ext uri="{BB962C8B-B14F-4D97-AF65-F5344CB8AC3E}">
        <p14:creationId xmlns:p14="http://schemas.microsoft.com/office/powerpoint/2010/main" val="352822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91238-EB01-C22B-7153-40B96BA7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AA42587B-7D4E-47C5-8E6B-A9C6541F9749}"/>
              </a:ext>
            </a:extLst>
          </p:cNvPr>
          <p:cNvSpPr txBox="1">
            <a:spLocks/>
          </p:cNvSpPr>
          <p:nvPr/>
        </p:nvSpPr>
        <p:spPr>
          <a:xfrm>
            <a:off x="882477" y="3337579"/>
            <a:ext cx="3762715" cy="1473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ja-JP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altLang="ja-JP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altLang="ja-JP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listening.</a:t>
            </a:r>
            <a:endParaRPr lang="ja-JP" altLang="en-US" sz="48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図 8" descr="窓の外を見ている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4853CBE-26E7-3334-3A2C-486650716A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64" y="535595"/>
            <a:ext cx="3148558" cy="148769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37494E6-DFD6-4126-1C95-93259E580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07553" y="372291"/>
            <a:ext cx="2344966" cy="1758725"/>
          </a:xfrm>
          <a:prstGeom prst="rect">
            <a:avLst/>
          </a:prstGeom>
        </p:spPr>
      </p:pic>
      <p:pic>
        <p:nvPicPr>
          <p:cNvPr id="16" name="図 15" descr="ドアが開いているキッチ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1A1FD47-AE52-8794-87A3-342535FE8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3" r="15604"/>
          <a:stretch/>
        </p:blipFill>
        <p:spPr>
          <a:xfrm rot="5400000">
            <a:off x="5594554" y="2131948"/>
            <a:ext cx="1870273" cy="251187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5C81A7D-DE4C-8A2F-0304-4295B0E4F6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800163" y="2410706"/>
            <a:ext cx="2279951" cy="1870273"/>
          </a:xfrm>
          <a:prstGeom prst="rect">
            <a:avLst/>
          </a:prstGeom>
        </p:spPr>
      </p:pic>
      <p:pic>
        <p:nvPicPr>
          <p:cNvPr id="8" name="図 7" descr="屋内, 部屋, 暮らし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FA025C7-B5BD-F0B6-60C6-5605C60F2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8" b="16348"/>
          <a:stretch/>
        </p:blipFill>
        <p:spPr>
          <a:xfrm>
            <a:off x="5022669" y="4727898"/>
            <a:ext cx="3061353" cy="1545309"/>
          </a:xfrm>
          <a:prstGeom prst="rect">
            <a:avLst/>
          </a:prstGeom>
        </p:spPr>
      </p:pic>
      <p:pic>
        <p:nvPicPr>
          <p:cNvPr id="4" name="図 3" descr="電車の車両&#10;&#10;低い精度で自動的に生成された説明">
            <a:extLst>
              <a:ext uri="{FF2B5EF4-FFF2-40B4-BE49-F238E27FC236}">
                <a16:creationId xmlns:a16="http://schemas.microsoft.com/office/drawing/2014/main" id="{29A09682-A114-C48C-1DA7-3AA646268E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72" y="4644753"/>
            <a:ext cx="2282129" cy="1711597"/>
          </a:xfrm>
          <a:prstGeom prst="rect">
            <a:avLst/>
          </a:prstGeom>
        </p:spPr>
      </p:pic>
      <p:pic>
        <p:nvPicPr>
          <p:cNvPr id="2" name="図 1" descr="モニター, 顔, テーブル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04CDF4A-F822-5835-B70E-833581DFB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8" y="1905000"/>
            <a:ext cx="1456724" cy="760820"/>
          </a:xfrm>
          <a:prstGeom prst="rect">
            <a:avLst/>
          </a:prstGeom>
        </p:spPr>
      </p:pic>
      <p:pic>
        <p:nvPicPr>
          <p:cNvPr id="3" name="図 2" descr="ロゴ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D967755-932F-787A-2F3F-2CC3DEB49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4" y="1514893"/>
            <a:ext cx="1270212" cy="1345162"/>
          </a:xfrm>
          <a:prstGeom prst="rect">
            <a:avLst/>
          </a:prstGeom>
        </p:spPr>
      </p:pic>
      <p:pic>
        <p:nvPicPr>
          <p:cNvPr id="7" name="図 6" descr="図形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6D891CE-4D49-A524-3CA9-8E23CAB851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63" y="1556138"/>
            <a:ext cx="1164987" cy="126267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7D6454-839D-1A4A-3CB2-BFBCAAE8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771" y="5203323"/>
            <a:ext cx="1664129" cy="162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8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5744E-3184-C802-34C9-BB0C70AA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1B949-0878-4F2D-D9E8-1F1A92282EC3}"/>
              </a:ext>
            </a:extLst>
          </p:cNvPr>
          <p:cNvSpPr txBox="1">
            <a:spLocks/>
          </p:cNvSpPr>
          <p:nvPr/>
        </p:nvSpPr>
        <p:spPr>
          <a:xfrm>
            <a:off x="0" y="2819400"/>
            <a:ext cx="12192000" cy="990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8000" b="1" dirty="0">
                <a:ea typeface="ＭＳ Ｐゴシック"/>
                <a:cs typeface="Calibri"/>
              </a:rPr>
              <a:t>Back Up</a:t>
            </a:r>
            <a:endParaRPr lang="ja-JP" altLang="en-US" sz="8000" b="1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49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5DE86-E39C-AF77-2AE2-4085B8461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DE269D65-BF29-1CF1-8566-C2B39B74E3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New Cylindrical Detector System, CDS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776D601-6088-E290-79DD-65C6BFAF5A94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14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19DE911-FCCC-61EE-1730-B78CEB97D3BB}"/>
              </a:ext>
            </a:extLst>
          </p:cNvPr>
          <p:cNvSpPr txBox="1"/>
          <p:nvPr/>
        </p:nvSpPr>
        <p:spPr>
          <a:xfrm>
            <a:off x="507712" y="850478"/>
            <a:ext cx="5893088" cy="209288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1"/>
            <a:r>
              <a:rPr lang="en-US" altLang="ja-JP" sz="2600" dirty="0"/>
              <a:t>For our next kaonic nuclei experiments,</a:t>
            </a:r>
          </a:p>
          <a:p>
            <a:pPr marL="542925" lvl="1" indent="-457200">
              <a:buFont typeface="Wingdings" pitchFamily="2" charset="2"/>
              <a:buChar char="ü"/>
            </a:pPr>
            <a:r>
              <a:rPr lang="en-US" altLang="ja-JP" sz="2600" b="1" dirty="0"/>
              <a:t>“High-precision”</a:t>
            </a:r>
          </a:p>
          <a:p>
            <a:pPr marL="542925" lvl="1" indent="-457200">
              <a:buFont typeface="Wingdings" pitchFamily="2" charset="2"/>
              <a:buChar char="ü"/>
            </a:pPr>
            <a:r>
              <a:rPr lang="en-US" altLang="ja-JP" sz="2600" b="1" dirty="0"/>
              <a:t>“Efficient Neutron Detection”</a:t>
            </a:r>
          </a:p>
          <a:p>
            <a:pPr marL="542925" lvl="1" indent="-457200">
              <a:buFont typeface="Wingdings" pitchFamily="2" charset="2"/>
              <a:buChar char="ü"/>
            </a:pPr>
            <a:r>
              <a:rPr lang="en-US" altLang="ja-JP" sz="2600" b="1" dirty="0"/>
              <a:t>“Large Acceptance”</a:t>
            </a:r>
          </a:p>
          <a:p>
            <a:pPr marL="85725" lvl="1"/>
            <a:r>
              <a:rPr lang="en-US" altLang="ja-JP" sz="2600" dirty="0"/>
              <a:t>are important.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B0F9882E-018C-A5ED-B193-E18DF06342C2}"/>
              </a:ext>
            </a:extLst>
          </p:cNvPr>
          <p:cNvGrpSpPr/>
          <p:nvPr/>
        </p:nvGrpSpPr>
        <p:grpSpPr>
          <a:xfrm>
            <a:off x="2180154" y="1295400"/>
            <a:ext cx="9326046" cy="3932696"/>
            <a:chOff x="2168136" y="1276764"/>
            <a:chExt cx="9326046" cy="3932696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D2E41699-2418-B36F-144C-757357DB051B}"/>
                </a:ext>
              </a:extLst>
            </p:cNvPr>
            <p:cNvGrpSpPr/>
            <p:nvPr/>
          </p:nvGrpSpPr>
          <p:grpSpPr>
            <a:xfrm>
              <a:off x="2168136" y="3218782"/>
              <a:ext cx="2335694" cy="1990678"/>
              <a:chOff x="1343487" y="1488754"/>
              <a:chExt cx="2606546" cy="2064812"/>
            </a:xfrm>
          </p:grpSpPr>
          <p:pic>
            <p:nvPicPr>
              <p:cNvPr id="20" name="図 19">
                <a:extLst>
                  <a:ext uri="{FF2B5EF4-FFF2-40B4-BE49-F238E27FC236}">
                    <a16:creationId xmlns:a16="http://schemas.microsoft.com/office/drawing/2014/main" id="{3F88B3CB-C35F-1ACC-75B1-6011A02B3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600" y="1524740"/>
                <a:ext cx="2291451" cy="2028826"/>
              </a:xfrm>
              <a:prstGeom prst="rect">
                <a:avLst/>
              </a:prstGeom>
            </p:spPr>
          </p:pic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5F64AC3D-F5C1-EC5C-C982-AF47F7472BD2}"/>
                  </a:ext>
                </a:extLst>
              </p:cNvPr>
              <p:cNvSpPr txBox="1"/>
              <p:nvPr/>
            </p:nvSpPr>
            <p:spPr>
              <a:xfrm>
                <a:off x="1343487" y="1488754"/>
                <a:ext cx="1340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b="1" dirty="0">
                    <a:solidFill>
                      <a:srgbClr val="FFFF00"/>
                    </a:solidFill>
                  </a:rPr>
                  <a:t>Present CDS</a:t>
                </a:r>
                <a:endParaRPr kumimoji="1" lang="ja-JP" altLang="en-US" b="1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C32D6F36-2AFD-DD9F-E516-16FC7DB41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0427" y="2752890"/>
                <a:ext cx="861035" cy="31635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AD6D6E3F-4CD7-3F22-EA27-3BD650757D69}"/>
                  </a:ext>
                </a:extLst>
              </p:cNvPr>
              <p:cNvSpPr txBox="1"/>
              <p:nvPr/>
            </p:nvSpPr>
            <p:spPr>
              <a:xfrm>
                <a:off x="2856464" y="2942071"/>
                <a:ext cx="1093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1.48 m</a:t>
                </a:r>
                <a:endParaRPr kumimoji="1" lang="ja-JP" altLang="en-US" sz="2400"/>
              </a:p>
            </p:txBody>
          </p:sp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8D715969-CD99-F1D0-483B-5524DF77F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56447" y="2539153"/>
                <a:ext cx="1209924" cy="3590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0956DEE8-B831-5EB7-74C8-3B393056DC89}"/>
                  </a:ext>
                </a:extLst>
              </p:cNvPr>
              <p:cNvSpPr txBox="1"/>
              <p:nvPr/>
            </p:nvSpPr>
            <p:spPr>
              <a:xfrm>
                <a:off x="1639236" y="3085243"/>
                <a:ext cx="1093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1.97 m</a:t>
                </a:r>
                <a:endParaRPr kumimoji="1" lang="ja-JP" altLang="en-US" sz="2400"/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9C8F06E-3929-9778-A7D5-3CA3A40FB6D3}"/>
                </a:ext>
              </a:extLst>
            </p:cNvPr>
            <p:cNvGrpSpPr/>
            <p:nvPr/>
          </p:nvGrpSpPr>
          <p:grpSpPr>
            <a:xfrm>
              <a:off x="5943600" y="1276764"/>
              <a:ext cx="5550582" cy="461665"/>
              <a:chOff x="5943600" y="1276764"/>
              <a:chExt cx="5550582" cy="461665"/>
            </a:xfrm>
          </p:grpSpPr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D6412D61-EFA2-9B78-533F-470A75E915E0}"/>
                  </a:ext>
                </a:extLst>
              </p:cNvPr>
              <p:cNvSpPr txBox="1"/>
              <p:nvPr/>
            </p:nvSpPr>
            <p:spPr>
              <a:xfrm>
                <a:off x="6400800" y="1276764"/>
                <a:ext cx="5093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Keep the performance of the old CDS</a:t>
                </a:r>
                <a:endParaRPr kumimoji="1" lang="ja-JP" altLang="en-US" sz="2400"/>
              </a:p>
            </p:txBody>
          </p:sp>
          <p:sp>
            <p:nvSpPr>
              <p:cNvPr id="32" name="右中かっこ 31">
                <a:extLst>
                  <a:ext uri="{FF2B5EF4-FFF2-40B4-BE49-F238E27FC236}">
                    <a16:creationId xmlns:a16="http://schemas.microsoft.com/office/drawing/2014/main" id="{E2AA977B-900E-02DE-C170-DF3D08637504}"/>
                  </a:ext>
                </a:extLst>
              </p:cNvPr>
              <p:cNvSpPr/>
              <p:nvPr/>
            </p:nvSpPr>
            <p:spPr>
              <a:xfrm>
                <a:off x="5943600" y="1312426"/>
                <a:ext cx="152400" cy="369332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4BD275C4-2EAC-98E5-079D-3319FDA16C41}"/>
              </a:ext>
            </a:extLst>
          </p:cNvPr>
          <p:cNvGrpSpPr/>
          <p:nvPr/>
        </p:nvGrpSpPr>
        <p:grpSpPr>
          <a:xfrm>
            <a:off x="5054935" y="1687483"/>
            <a:ext cx="6439247" cy="4850991"/>
            <a:chOff x="621917" y="1034089"/>
            <a:chExt cx="6439247" cy="4850991"/>
          </a:xfrm>
        </p:grpSpPr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D96D64BC-32A7-32CB-A4D6-58EA18FD5C6F}"/>
                </a:ext>
              </a:extLst>
            </p:cNvPr>
            <p:cNvGrpSpPr/>
            <p:nvPr/>
          </p:nvGrpSpPr>
          <p:grpSpPr>
            <a:xfrm>
              <a:off x="621917" y="1034089"/>
              <a:ext cx="6439247" cy="4850991"/>
              <a:chOff x="5033419" y="1720046"/>
              <a:chExt cx="6439247" cy="4850991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7189D869-6610-410F-8DDD-0A3FA2281589}"/>
                  </a:ext>
                </a:extLst>
              </p:cNvPr>
              <p:cNvGrpSpPr/>
              <p:nvPr/>
            </p:nvGrpSpPr>
            <p:grpSpPr>
              <a:xfrm>
                <a:off x="5943600" y="1720046"/>
                <a:ext cx="4267987" cy="794553"/>
                <a:chOff x="5943600" y="1720046"/>
                <a:chExt cx="4267987" cy="794553"/>
              </a:xfrm>
            </p:grpSpPr>
            <p:sp>
              <p:nvSpPr>
                <p:cNvPr id="33" name="右中かっこ 32">
                  <a:extLst>
                    <a:ext uri="{FF2B5EF4-FFF2-40B4-BE49-F238E27FC236}">
                      <a16:creationId xmlns:a16="http://schemas.microsoft.com/office/drawing/2014/main" id="{D603EC28-DDAE-81D4-4300-5C5FC7DE0B25}"/>
                    </a:ext>
                  </a:extLst>
                </p:cNvPr>
                <p:cNvSpPr/>
                <p:nvPr/>
              </p:nvSpPr>
              <p:spPr>
                <a:xfrm>
                  <a:off x="5943600" y="1720046"/>
                  <a:ext cx="152400" cy="794553"/>
                </a:xfrm>
                <a:prstGeom prst="rightBrac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15845B79-491A-9B56-A8CC-99FC9D8E32EF}"/>
                    </a:ext>
                  </a:extLst>
                </p:cNvPr>
                <p:cNvSpPr txBox="1"/>
                <p:nvPr/>
              </p:nvSpPr>
              <p:spPr>
                <a:xfrm>
                  <a:off x="6400800" y="1886489"/>
                  <a:ext cx="38107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Upgrade with the new CDS</a:t>
                  </a:r>
                  <a:endParaRPr kumimoji="1" lang="ja-JP" altLang="en-US" sz="2400"/>
                </a:p>
              </p:txBody>
            </p:sp>
          </p:grpSp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9B0708E3-F8C3-B107-6D4A-12953EC01B0E}"/>
                  </a:ext>
                </a:extLst>
              </p:cNvPr>
              <p:cNvGrpSpPr/>
              <p:nvPr/>
            </p:nvGrpSpPr>
            <p:grpSpPr>
              <a:xfrm>
                <a:off x="6815332" y="2348154"/>
                <a:ext cx="4657334" cy="4222883"/>
                <a:chOff x="6504929" y="1654371"/>
                <a:chExt cx="4785668" cy="4217430"/>
              </a:xfrm>
            </p:grpSpPr>
            <p:pic>
              <p:nvPicPr>
                <p:cNvPr id="36" name="図 35">
                  <a:extLst>
                    <a:ext uri="{FF2B5EF4-FFF2-40B4-BE49-F238E27FC236}">
                      <a16:creationId xmlns:a16="http://schemas.microsoft.com/office/drawing/2014/main" id="{193A4D8C-9725-D876-56FD-989623ED4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504929" y="1708318"/>
                  <a:ext cx="4785668" cy="4163483"/>
                </a:xfrm>
                <a:prstGeom prst="rect">
                  <a:avLst/>
                </a:prstGeom>
              </p:spPr>
            </p:pic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07EB0189-AE8D-C75F-93C0-F7DBCA8DB7C3}"/>
                    </a:ext>
                  </a:extLst>
                </p:cNvPr>
                <p:cNvSpPr txBox="1"/>
                <p:nvPr/>
              </p:nvSpPr>
              <p:spPr>
                <a:xfrm>
                  <a:off x="6504929" y="1654371"/>
                  <a:ext cx="172957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ja-JP" sz="3200" b="1" dirty="0">
                      <a:solidFill>
                        <a:srgbClr val="FFFF00"/>
                      </a:solidFill>
                    </a:rPr>
                    <a:t>New CDS</a:t>
                  </a:r>
                  <a:endParaRPr kumimoji="1" lang="ja-JP" altLang="en-US" sz="3200" b="1" dirty="0">
                    <a:solidFill>
                      <a:srgbClr val="FFFF00"/>
                    </a:solidFill>
                  </a:endParaRPr>
                </a:p>
              </p:txBody>
            </p:sp>
            <p:cxnSp>
              <p:nvCxnSpPr>
                <p:cNvPr id="38" name="直線矢印コネクタ 37">
                  <a:extLst>
                    <a:ext uri="{FF2B5EF4-FFF2-40B4-BE49-F238E27FC236}">
                      <a16:creationId xmlns:a16="http://schemas.microsoft.com/office/drawing/2014/main" id="{37F433EF-92F0-4CF5-0420-A152076D5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36257" y="3731226"/>
                  <a:ext cx="2112744" cy="73184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21072805-0288-8880-B56F-F1737F79B31A}"/>
                    </a:ext>
                  </a:extLst>
                </p:cNvPr>
                <p:cNvSpPr txBox="1"/>
                <p:nvPr/>
              </p:nvSpPr>
              <p:spPr>
                <a:xfrm>
                  <a:off x="10092341" y="3906968"/>
                  <a:ext cx="10935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3.85 m</a:t>
                  </a:r>
                  <a:endParaRPr kumimoji="1" lang="ja-JP" altLang="en-US" sz="2400"/>
                </a:p>
              </p:txBody>
            </p:sp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4198643F-B8B0-1C1F-D1A4-A629482462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86601" y="3867921"/>
                  <a:ext cx="1828800" cy="64909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328928E4-635C-60AF-4B84-8C160FF5ADDA}"/>
                    </a:ext>
                  </a:extLst>
                </p:cNvPr>
                <p:cNvSpPr txBox="1"/>
                <p:nvPr/>
              </p:nvSpPr>
              <p:spPr>
                <a:xfrm>
                  <a:off x="7738001" y="4340129"/>
                  <a:ext cx="10935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/>
                    <a:t>3.28 m</a:t>
                  </a:r>
                  <a:endParaRPr kumimoji="1" lang="ja-JP" altLang="en-US" sz="2400"/>
                </a:p>
              </p:txBody>
            </p:sp>
          </p:grpSp>
          <p:sp>
            <p:nvSpPr>
              <p:cNvPr id="52" name="右矢印 51">
                <a:extLst>
                  <a:ext uri="{FF2B5EF4-FFF2-40B4-BE49-F238E27FC236}">
                    <a16:creationId xmlns:a16="http://schemas.microsoft.com/office/drawing/2014/main" id="{F7F9499A-90F5-906C-58CB-D2BF74104131}"/>
                  </a:ext>
                </a:extLst>
              </p:cNvPr>
              <p:cNvSpPr/>
              <p:nvPr/>
            </p:nvSpPr>
            <p:spPr>
              <a:xfrm>
                <a:off x="5033419" y="4006425"/>
                <a:ext cx="978408" cy="484632"/>
              </a:xfrm>
              <a:prstGeom prst="rightArrow">
                <a:avLst>
                  <a:gd name="adj1" fmla="val 50000"/>
                  <a:gd name="adj2" fmla="val 82345"/>
                </a:avLst>
              </a:pr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0A3EA9EB-D8D1-4C9A-AA08-8A8DF2AE98E1}"/>
                </a:ext>
              </a:extLst>
            </p:cNvPr>
            <p:cNvSpPr txBox="1"/>
            <p:nvPr/>
          </p:nvSpPr>
          <p:spPr>
            <a:xfrm>
              <a:off x="2725812" y="3981647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Beam</a:t>
              </a:r>
              <a:endParaRPr kumimoji="1" lang="ja-JP" altLang="en-US"/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CF099372-E3E8-3DA0-8F7E-8F356A1DF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306" y="4081915"/>
              <a:ext cx="988477" cy="3584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7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634D0-00C8-C559-9EAB-8CBAE801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74E6DB0A-056A-EFA5-CD99-285FD18ABB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Event Reconstruction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99068FA-201E-9E2B-65C6-B4D73EC38170}"/>
              </a:ext>
            </a:extLst>
          </p:cNvPr>
          <p:cNvSpPr txBox="1"/>
          <p:nvPr/>
        </p:nvSpPr>
        <p:spPr>
          <a:xfrm>
            <a:off x="11430000" y="127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15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4" name="図 3" descr="テキス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E25DA22-A909-7573-6803-F1840D4DB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20" y="1066800"/>
            <a:ext cx="6321277" cy="54087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6B39F2-7DEC-FF03-A0F7-BC5DC73C4577}"/>
              </a:ext>
            </a:extLst>
          </p:cNvPr>
          <p:cNvSpPr txBox="1"/>
          <p:nvPr/>
        </p:nvSpPr>
        <p:spPr>
          <a:xfrm>
            <a:off x="9695220" y="1734336"/>
            <a:ext cx="18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Solenoid</a:t>
            </a:r>
            <a:endParaRPr kumimoji="1" lang="ja-JP" altLang="en-US" sz="2400" b="1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564F28E-42B6-34BF-AEF4-346B07B88AE7}"/>
              </a:ext>
            </a:extLst>
          </p:cNvPr>
          <p:cNvSpPr txBox="1"/>
          <p:nvPr/>
        </p:nvSpPr>
        <p:spPr>
          <a:xfrm>
            <a:off x="9917530" y="2563428"/>
            <a:ext cx="110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CNC</a:t>
            </a:r>
            <a:endParaRPr kumimoji="1" lang="ja-JP" altLang="en-US" sz="2400" b="1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2A63CD-2C66-6B0D-A87F-2D067E8A4636}"/>
              </a:ext>
            </a:extLst>
          </p:cNvPr>
          <p:cNvSpPr txBox="1"/>
          <p:nvPr/>
        </p:nvSpPr>
        <p:spPr>
          <a:xfrm>
            <a:off x="9923820" y="3131080"/>
            <a:ext cx="109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CDC</a:t>
            </a:r>
            <a:endParaRPr kumimoji="1" lang="ja-JP" altLang="en-US" sz="2400" b="1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D4C6D5-B6E4-7D35-FC06-9C7F8E863009}"/>
              </a:ext>
            </a:extLst>
          </p:cNvPr>
          <p:cNvSpPr txBox="1"/>
          <p:nvPr/>
        </p:nvSpPr>
        <p:spPr>
          <a:xfrm>
            <a:off x="9974969" y="1245632"/>
            <a:ext cx="104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York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82190AE0-4DF2-C55B-3BF0-654BEB425147}"/>
                  </a:ext>
                </a:extLst>
              </p:cNvPr>
              <p:cNvSpPr/>
              <p:nvPr/>
            </p:nvSpPr>
            <p:spPr>
              <a:xfrm>
                <a:off x="5486400" y="3581403"/>
                <a:ext cx="563510" cy="53339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82190AE0-4DF2-C55B-3BF0-654BEB425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581403"/>
                <a:ext cx="563510" cy="533397"/>
              </a:xfrm>
              <a:prstGeom prst="ellipse">
                <a:avLst/>
              </a:prstGeom>
              <a:blipFill>
                <a:blip r:embed="rId4"/>
                <a:stretch>
                  <a:fillRect l="-191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円/楕円 19">
                <a:extLst>
                  <a:ext uri="{FF2B5EF4-FFF2-40B4-BE49-F238E27FC236}">
                    <a16:creationId xmlns:a16="http://schemas.microsoft.com/office/drawing/2014/main" id="{8C53115E-B68E-D00D-4BF9-2C242B74F849}"/>
                  </a:ext>
                </a:extLst>
              </p:cNvPr>
              <p:cNvSpPr/>
              <p:nvPr/>
            </p:nvSpPr>
            <p:spPr>
              <a:xfrm>
                <a:off x="8018820" y="3274367"/>
                <a:ext cx="457200" cy="46166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円/楕円 19">
                <a:extLst>
                  <a:ext uri="{FF2B5EF4-FFF2-40B4-BE49-F238E27FC236}">
                    <a16:creationId xmlns:a16="http://schemas.microsoft.com/office/drawing/2014/main" id="{8C53115E-B68E-D00D-4BF9-2C242B74F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820" y="3274367"/>
                <a:ext cx="457200" cy="461665"/>
              </a:xfrm>
              <a:prstGeom prst="ellipse">
                <a:avLst/>
              </a:prstGeom>
              <a:blipFill>
                <a:blip r:embed="rId5"/>
                <a:stretch>
                  <a:fillRect l="-5128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886FEC1A-2F5C-77C6-E2FB-DBCFBB5D4918}"/>
                  </a:ext>
                </a:extLst>
              </p:cNvPr>
              <p:cNvSpPr/>
              <p:nvPr/>
            </p:nvSpPr>
            <p:spPr>
              <a:xfrm>
                <a:off x="7028220" y="2214356"/>
                <a:ext cx="457200" cy="4616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JP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886FEC1A-2F5C-77C6-E2FB-DBCFBB5D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220" y="2214356"/>
                <a:ext cx="457200" cy="461665"/>
              </a:xfrm>
              <a:prstGeom prst="ellipse">
                <a:avLst/>
              </a:prstGeom>
              <a:blipFill>
                <a:blip r:embed="rId6"/>
                <a:stretch>
                  <a:fillRect l="-20513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9AAC519A-AB9A-E476-4171-5776022DCC74}"/>
                  </a:ext>
                </a:extLst>
              </p:cNvPr>
              <p:cNvSpPr/>
              <p:nvPr/>
            </p:nvSpPr>
            <p:spPr>
              <a:xfrm>
                <a:off x="8925820" y="2192488"/>
                <a:ext cx="457200" cy="461665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9AAC519A-AB9A-E476-4171-5776022DC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820" y="2192488"/>
                <a:ext cx="457200" cy="461665"/>
              </a:xfrm>
              <a:prstGeom prst="ellipse">
                <a:avLst/>
              </a:prstGeom>
              <a:blipFill>
                <a:blip r:embed="rId7"/>
                <a:stretch>
                  <a:fillRect l="-5263" b="-15789"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79EFA479-2B4E-C00E-9ED2-3172E660D64E}"/>
                  </a:ext>
                </a:extLst>
              </p:cNvPr>
              <p:cNvSpPr/>
              <p:nvPr/>
            </p:nvSpPr>
            <p:spPr>
              <a:xfrm>
                <a:off x="10838220" y="3435681"/>
                <a:ext cx="457200" cy="461665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79EFA479-2B4E-C00E-9ED2-3172E660D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220" y="3435681"/>
                <a:ext cx="457200" cy="46166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744B2B64-AF43-A5CF-FC76-720276417653}"/>
                  </a:ext>
                </a:extLst>
              </p:cNvPr>
              <p:cNvSpPr/>
              <p:nvPr/>
            </p:nvSpPr>
            <p:spPr>
              <a:xfrm>
                <a:off x="8955343" y="5340789"/>
                <a:ext cx="457200" cy="461665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744B2B64-AF43-A5CF-FC76-720276417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343" y="5340789"/>
                <a:ext cx="457200" cy="46166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E6EFE772-DC65-017E-8224-6913D21C9D49}"/>
                  </a:ext>
                </a:extLst>
              </p:cNvPr>
              <p:cNvSpPr/>
              <p:nvPr/>
            </p:nvSpPr>
            <p:spPr>
              <a:xfrm>
                <a:off x="7458355" y="5109957"/>
                <a:ext cx="457200" cy="461665"/>
              </a:xfrm>
              <a:prstGeom prst="ellipse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E6EFE772-DC65-017E-8224-6913D21C9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55" y="5109957"/>
                <a:ext cx="457200" cy="461665"/>
              </a:xfrm>
              <a:prstGeom prst="ellipse">
                <a:avLst/>
              </a:prstGeom>
              <a:blipFill>
                <a:blip r:embed="rId10"/>
                <a:stretch>
                  <a:fillRect l="-5263" b="-15385"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427C615-B2FA-AA2C-7294-F07F377D8E75}"/>
              </a:ext>
            </a:extLst>
          </p:cNvPr>
          <p:cNvCxnSpPr>
            <a:cxnSpLocks/>
          </p:cNvCxnSpPr>
          <p:nvPr/>
        </p:nvCxnSpPr>
        <p:spPr>
          <a:xfrm>
            <a:off x="8613672" y="3962401"/>
            <a:ext cx="540748" cy="1378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8259DAD-1479-2E44-5DBA-C102A783D5A0}"/>
              </a:ext>
            </a:extLst>
          </p:cNvPr>
          <p:cNvCxnSpPr>
            <a:cxnSpLocks/>
          </p:cNvCxnSpPr>
          <p:nvPr/>
        </p:nvCxnSpPr>
        <p:spPr>
          <a:xfrm flipH="1" flipV="1">
            <a:off x="8363573" y="3573708"/>
            <a:ext cx="200974" cy="319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星 5 56">
            <a:extLst>
              <a:ext uri="{FF2B5EF4-FFF2-40B4-BE49-F238E27FC236}">
                <a16:creationId xmlns:a16="http://schemas.microsoft.com/office/drawing/2014/main" id="{8EBA6415-B3F6-E20B-CC98-30102BBA5EC8}"/>
              </a:ext>
            </a:extLst>
          </p:cNvPr>
          <p:cNvSpPr/>
          <p:nvPr/>
        </p:nvSpPr>
        <p:spPr>
          <a:xfrm>
            <a:off x="8884007" y="4925035"/>
            <a:ext cx="339239" cy="3013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94105628-2E38-C6D8-2E75-095A9165A640}"/>
                  </a:ext>
                </a:extLst>
              </p:cNvPr>
              <p:cNvSpPr txBox="1"/>
              <p:nvPr/>
            </p:nvSpPr>
            <p:spPr>
              <a:xfrm>
                <a:off x="4808673" y="4016299"/>
                <a:ext cx="12412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1.0 GeV/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94105628-2E38-C6D8-2E75-095A9165A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673" y="4016299"/>
                <a:ext cx="1241237" cy="400110"/>
              </a:xfrm>
              <a:prstGeom prst="rect">
                <a:avLst/>
              </a:prstGeom>
              <a:blipFill>
                <a:blip r:embed="rId11"/>
                <a:stretch>
                  <a:fillRect l="-5051" t="-6250" b="-31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AEC3E08-406C-4B03-AADE-5D462A7DF662}"/>
              </a:ext>
            </a:extLst>
          </p:cNvPr>
          <p:cNvSpPr/>
          <p:nvPr/>
        </p:nvSpPr>
        <p:spPr>
          <a:xfrm>
            <a:off x="8156312" y="3712240"/>
            <a:ext cx="914400" cy="30857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62974A0B-9B93-E89A-5741-428B996C8EFE}"/>
              </a:ext>
            </a:extLst>
          </p:cNvPr>
          <p:cNvSpPr/>
          <p:nvPr/>
        </p:nvSpPr>
        <p:spPr>
          <a:xfrm>
            <a:off x="6037620" y="3823577"/>
            <a:ext cx="2438400" cy="138824"/>
          </a:xfrm>
          <a:prstGeom prst="rightArrow">
            <a:avLst>
              <a:gd name="adj1" fmla="val 50000"/>
              <a:gd name="adj2" fmla="val 195084"/>
            </a:avLst>
          </a:prstGeom>
          <a:solidFill>
            <a:srgbClr val="FF0000"/>
          </a:solidFill>
          <a:ln cap="rnd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38400"/>
                      <a:gd name="connsiteY0" fmla="*/ 34706 h 138824"/>
                      <a:gd name="connsiteX1" fmla="*/ 541894 w 2438400"/>
                      <a:gd name="connsiteY1" fmla="*/ 34706 h 138824"/>
                      <a:gd name="connsiteX2" fmla="*/ 1105464 w 2438400"/>
                      <a:gd name="connsiteY2" fmla="*/ 34706 h 138824"/>
                      <a:gd name="connsiteX3" fmla="*/ 1582331 w 2438400"/>
                      <a:gd name="connsiteY3" fmla="*/ 34706 h 138824"/>
                      <a:gd name="connsiteX4" fmla="*/ 2167577 w 2438400"/>
                      <a:gd name="connsiteY4" fmla="*/ 34706 h 138824"/>
                      <a:gd name="connsiteX5" fmla="*/ 2167577 w 2438400"/>
                      <a:gd name="connsiteY5" fmla="*/ 0 h 138824"/>
                      <a:gd name="connsiteX6" fmla="*/ 2438400 w 2438400"/>
                      <a:gd name="connsiteY6" fmla="*/ 69412 h 138824"/>
                      <a:gd name="connsiteX7" fmla="*/ 2167577 w 2438400"/>
                      <a:gd name="connsiteY7" fmla="*/ 138824 h 138824"/>
                      <a:gd name="connsiteX8" fmla="*/ 2167577 w 2438400"/>
                      <a:gd name="connsiteY8" fmla="*/ 104118 h 138824"/>
                      <a:gd name="connsiteX9" fmla="*/ 1669034 w 2438400"/>
                      <a:gd name="connsiteY9" fmla="*/ 104118 h 138824"/>
                      <a:gd name="connsiteX10" fmla="*/ 1083789 w 2438400"/>
                      <a:gd name="connsiteY10" fmla="*/ 104118 h 138824"/>
                      <a:gd name="connsiteX11" fmla="*/ 563570 w 2438400"/>
                      <a:gd name="connsiteY11" fmla="*/ 104118 h 138824"/>
                      <a:gd name="connsiteX12" fmla="*/ 0 w 2438400"/>
                      <a:gd name="connsiteY12" fmla="*/ 104118 h 138824"/>
                      <a:gd name="connsiteX13" fmla="*/ 0 w 2438400"/>
                      <a:gd name="connsiteY13" fmla="*/ 34706 h 138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438400" h="138824" fill="none" extrusionOk="0">
                        <a:moveTo>
                          <a:pt x="0" y="34706"/>
                        </a:moveTo>
                        <a:cubicBezTo>
                          <a:pt x="132452" y="22172"/>
                          <a:pt x="365848" y="56590"/>
                          <a:pt x="541894" y="34706"/>
                        </a:cubicBezTo>
                        <a:cubicBezTo>
                          <a:pt x="717940" y="12822"/>
                          <a:pt x="841345" y="11103"/>
                          <a:pt x="1105464" y="34706"/>
                        </a:cubicBezTo>
                        <a:cubicBezTo>
                          <a:pt x="1369583" y="58310"/>
                          <a:pt x="1353765" y="39829"/>
                          <a:pt x="1582331" y="34706"/>
                        </a:cubicBezTo>
                        <a:cubicBezTo>
                          <a:pt x="1810897" y="29583"/>
                          <a:pt x="1878153" y="30377"/>
                          <a:pt x="2167577" y="34706"/>
                        </a:cubicBezTo>
                        <a:cubicBezTo>
                          <a:pt x="2166223" y="17874"/>
                          <a:pt x="2167056" y="7255"/>
                          <a:pt x="2167577" y="0"/>
                        </a:cubicBezTo>
                        <a:cubicBezTo>
                          <a:pt x="2229992" y="11805"/>
                          <a:pt x="2378016" y="51232"/>
                          <a:pt x="2438400" y="69412"/>
                        </a:cubicBezTo>
                        <a:cubicBezTo>
                          <a:pt x="2304119" y="99724"/>
                          <a:pt x="2267494" y="111079"/>
                          <a:pt x="2167577" y="138824"/>
                        </a:cubicBezTo>
                        <a:cubicBezTo>
                          <a:pt x="2168325" y="126650"/>
                          <a:pt x="2167003" y="116811"/>
                          <a:pt x="2167577" y="104118"/>
                        </a:cubicBezTo>
                        <a:cubicBezTo>
                          <a:pt x="1987678" y="109464"/>
                          <a:pt x="1817506" y="102482"/>
                          <a:pt x="1669034" y="104118"/>
                        </a:cubicBezTo>
                        <a:cubicBezTo>
                          <a:pt x="1520562" y="105754"/>
                          <a:pt x="1374097" y="95912"/>
                          <a:pt x="1083789" y="104118"/>
                        </a:cubicBezTo>
                        <a:cubicBezTo>
                          <a:pt x="793481" y="112324"/>
                          <a:pt x="810687" y="83678"/>
                          <a:pt x="563570" y="104118"/>
                        </a:cubicBezTo>
                        <a:cubicBezTo>
                          <a:pt x="316453" y="124558"/>
                          <a:pt x="247115" y="93768"/>
                          <a:pt x="0" y="104118"/>
                        </a:cubicBezTo>
                        <a:cubicBezTo>
                          <a:pt x="-439" y="85192"/>
                          <a:pt x="-1765" y="63623"/>
                          <a:pt x="0" y="34706"/>
                        </a:cubicBezTo>
                        <a:close/>
                      </a:path>
                      <a:path w="2438400" h="138824" stroke="0" extrusionOk="0">
                        <a:moveTo>
                          <a:pt x="0" y="34706"/>
                        </a:moveTo>
                        <a:cubicBezTo>
                          <a:pt x="257887" y="54173"/>
                          <a:pt x="353619" y="36647"/>
                          <a:pt x="520218" y="34706"/>
                        </a:cubicBezTo>
                        <a:cubicBezTo>
                          <a:pt x="686817" y="32765"/>
                          <a:pt x="773143" y="48414"/>
                          <a:pt x="997085" y="34706"/>
                        </a:cubicBezTo>
                        <a:cubicBezTo>
                          <a:pt x="1221027" y="20998"/>
                          <a:pt x="1344002" y="12343"/>
                          <a:pt x="1582331" y="34706"/>
                        </a:cubicBezTo>
                        <a:cubicBezTo>
                          <a:pt x="1820660" y="57069"/>
                          <a:pt x="1882815" y="43779"/>
                          <a:pt x="2167577" y="34706"/>
                        </a:cubicBezTo>
                        <a:cubicBezTo>
                          <a:pt x="2166733" y="20971"/>
                          <a:pt x="2168059" y="10505"/>
                          <a:pt x="2167577" y="0"/>
                        </a:cubicBezTo>
                        <a:cubicBezTo>
                          <a:pt x="2239079" y="21083"/>
                          <a:pt x="2324697" y="37323"/>
                          <a:pt x="2438400" y="69412"/>
                        </a:cubicBezTo>
                        <a:cubicBezTo>
                          <a:pt x="2349011" y="99610"/>
                          <a:pt x="2237712" y="113817"/>
                          <a:pt x="2167577" y="138824"/>
                        </a:cubicBezTo>
                        <a:cubicBezTo>
                          <a:pt x="2167142" y="126514"/>
                          <a:pt x="2168174" y="116199"/>
                          <a:pt x="2167577" y="104118"/>
                        </a:cubicBezTo>
                        <a:cubicBezTo>
                          <a:pt x="2025939" y="122880"/>
                          <a:pt x="1843092" y="130979"/>
                          <a:pt x="1625683" y="104118"/>
                        </a:cubicBezTo>
                        <a:cubicBezTo>
                          <a:pt x="1408274" y="77257"/>
                          <a:pt x="1344926" y="97197"/>
                          <a:pt x="1105464" y="104118"/>
                        </a:cubicBezTo>
                        <a:cubicBezTo>
                          <a:pt x="866002" y="111039"/>
                          <a:pt x="643524" y="109264"/>
                          <a:pt x="520218" y="104118"/>
                        </a:cubicBezTo>
                        <a:cubicBezTo>
                          <a:pt x="396912" y="98972"/>
                          <a:pt x="153580" y="128969"/>
                          <a:pt x="0" y="104118"/>
                        </a:cubicBezTo>
                        <a:cubicBezTo>
                          <a:pt x="39" y="85760"/>
                          <a:pt x="-693" y="53842"/>
                          <a:pt x="0" y="3470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矢印 51">
            <a:extLst>
              <a:ext uri="{FF2B5EF4-FFF2-40B4-BE49-F238E27FC236}">
                <a16:creationId xmlns:a16="http://schemas.microsoft.com/office/drawing/2014/main" id="{3AB7CCCF-DE60-2FD8-19B5-777855DB5313}"/>
              </a:ext>
            </a:extLst>
          </p:cNvPr>
          <p:cNvSpPr/>
          <p:nvPr/>
        </p:nvSpPr>
        <p:spPr>
          <a:xfrm rot="21305494">
            <a:off x="8729613" y="3741610"/>
            <a:ext cx="2057288" cy="125824"/>
          </a:xfrm>
          <a:prstGeom prst="rightArrow">
            <a:avLst>
              <a:gd name="adj1" fmla="val 50000"/>
              <a:gd name="adj2" fmla="val 195084"/>
            </a:avLst>
          </a:prstGeom>
          <a:solidFill>
            <a:schemeClr val="tx1">
              <a:lumMod val="50000"/>
              <a:lumOff val="50000"/>
            </a:schemeClr>
          </a:solidFill>
          <a:ln cap="rnd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57288"/>
                      <a:gd name="connsiteY0" fmla="*/ 31456 h 125824"/>
                      <a:gd name="connsiteX1" fmla="*/ 640179 w 2057288"/>
                      <a:gd name="connsiteY1" fmla="*/ 31456 h 125824"/>
                      <a:gd name="connsiteX2" fmla="*/ 1262239 w 2057288"/>
                      <a:gd name="connsiteY2" fmla="*/ 31456 h 125824"/>
                      <a:gd name="connsiteX3" fmla="*/ 1811826 w 2057288"/>
                      <a:gd name="connsiteY3" fmla="*/ 31456 h 125824"/>
                      <a:gd name="connsiteX4" fmla="*/ 1811826 w 2057288"/>
                      <a:gd name="connsiteY4" fmla="*/ 0 h 125824"/>
                      <a:gd name="connsiteX5" fmla="*/ 2057288 w 2057288"/>
                      <a:gd name="connsiteY5" fmla="*/ 62912 h 125824"/>
                      <a:gd name="connsiteX6" fmla="*/ 1811826 w 2057288"/>
                      <a:gd name="connsiteY6" fmla="*/ 125824 h 125824"/>
                      <a:gd name="connsiteX7" fmla="*/ 1811826 w 2057288"/>
                      <a:gd name="connsiteY7" fmla="*/ 94368 h 125824"/>
                      <a:gd name="connsiteX8" fmla="*/ 1262239 w 2057288"/>
                      <a:gd name="connsiteY8" fmla="*/ 94368 h 125824"/>
                      <a:gd name="connsiteX9" fmla="*/ 712652 w 2057288"/>
                      <a:gd name="connsiteY9" fmla="*/ 94368 h 125824"/>
                      <a:gd name="connsiteX10" fmla="*/ 0 w 2057288"/>
                      <a:gd name="connsiteY10" fmla="*/ 94368 h 125824"/>
                      <a:gd name="connsiteX11" fmla="*/ 0 w 2057288"/>
                      <a:gd name="connsiteY11" fmla="*/ 31456 h 12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57288" h="125824" fill="none" extrusionOk="0">
                        <a:moveTo>
                          <a:pt x="0" y="31456"/>
                        </a:moveTo>
                        <a:cubicBezTo>
                          <a:pt x="310041" y="34344"/>
                          <a:pt x="477830" y="24153"/>
                          <a:pt x="640179" y="31456"/>
                        </a:cubicBezTo>
                        <a:cubicBezTo>
                          <a:pt x="802528" y="38759"/>
                          <a:pt x="1080863" y="43632"/>
                          <a:pt x="1262239" y="31456"/>
                        </a:cubicBezTo>
                        <a:cubicBezTo>
                          <a:pt x="1443615" y="19280"/>
                          <a:pt x="1561581" y="16794"/>
                          <a:pt x="1811826" y="31456"/>
                        </a:cubicBezTo>
                        <a:cubicBezTo>
                          <a:pt x="1810560" y="17672"/>
                          <a:pt x="1810307" y="15279"/>
                          <a:pt x="1811826" y="0"/>
                        </a:cubicBezTo>
                        <a:cubicBezTo>
                          <a:pt x="1924350" y="25704"/>
                          <a:pt x="1974734" y="31041"/>
                          <a:pt x="2057288" y="62912"/>
                        </a:cubicBezTo>
                        <a:cubicBezTo>
                          <a:pt x="1933979" y="84898"/>
                          <a:pt x="1895242" y="111594"/>
                          <a:pt x="1811826" y="125824"/>
                        </a:cubicBezTo>
                        <a:cubicBezTo>
                          <a:pt x="1811651" y="116626"/>
                          <a:pt x="1812686" y="105016"/>
                          <a:pt x="1811826" y="94368"/>
                        </a:cubicBezTo>
                        <a:cubicBezTo>
                          <a:pt x="1576148" y="112545"/>
                          <a:pt x="1507274" y="118088"/>
                          <a:pt x="1262239" y="94368"/>
                        </a:cubicBezTo>
                        <a:cubicBezTo>
                          <a:pt x="1017204" y="70648"/>
                          <a:pt x="855414" y="101204"/>
                          <a:pt x="712652" y="94368"/>
                        </a:cubicBezTo>
                        <a:cubicBezTo>
                          <a:pt x="569890" y="87532"/>
                          <a:pt x="144901" y="67000"/>
                          <a:pt x="0" y="94368"/>
                        </a:cubicBezTo>
                        <a:cubicBezTo>
                          <a:pt x="-3050" y="81214"/>
                          <a:pt x="1238" y="55829"/>
                          <a:pt x="0" y="31456"/>
                        </a:cubicBezTo>
                        <a:close/>
                      </a:path>
                      <a:path w="2057288" h="125824" stroke="0" extrusionOk="0">
                        <a:moveTo>
                          <a:pt x="0" y="31456"/>
                        </a:moveTo>
                        <a:cubicBezTo>
                          <a:pt x="229338" y="17246"/>
                          <a:pt x="349498" y="29077"/>
                          <a:pt x="585824" y="31456"/>
                        </a:cubicBezTo>
                        <a:cubicBezTo>
                          <a:pt x="822150" y="33835"/>
                          <a:pt x="965018" y="17846"/>
                          <a:pt x="1135411" y="31456"/>
                        </a:cubicBezTo>
                        <a:cubicBezTo>
                          <a:pt x="1305804" y="45066"/>
                          <a:pt x="1521972" y="31171"/>
                          <a:pt x="1811826" y="31456"/>
                        </a:cubicBezTo>
                        <a:cubicBezTo>
                          <a:pt x="1811317" y="20300"/>
                          <a:pt x="1811453" y="7550"/>
                          <a:pt x="1811826" y="0"/>
                        </a:cubicBezTo>
                        <a:cubicBezTo>
                          <a:pt x="1893236" y="27542"/>
                          <a:pt x="1965697" y="43442"/>
                          <a:pt x="2057288" y="62912"/>
                        </a:cubicBezTo>
                        <a:cubicBezTo>
                          <a:pt x="1968628" y="87052"/>
                          <a:pt x="1884693" y="116423"/>
                          <a:pt x="1811826" y="125824"/>
                        </a:cubicBezTo>
                        <a:cubicBezTo>
                          <a:pt x="1811705" y="118368"/>
                          <a:pt x="1812825" y="103697"/>
                          <a:pt x="1811826" y="94368"/>
                        </a:cubicBezTo>
                        <a:cubicBezTo>
                          <a:pt x="1613828" y="109141"/>
                          <a:pt x="1526887" y="110457"/>
                          <a:pt x="1244121" y="94368"/>
                        </a:cubicBezTo>
                        <a:cubicBezTo>
                          <a:pt x="961355" y="78279"/>
                          <a:pt x="923376" y="102396"/>
                          <a:pt x="640179" y="94368"/>
                        </a:cubicBezTo>
                        <a:cubicBezTo>
                          <a:pt x="356982" y="86340"/>
                          <a:pt x="217277" y="123917"/>
                          <a:pt x="0" y="94368"/>
                        </a:cubicBezTo>
                        <a:cubicBezTo>
                          <a:pt x="2750" y="74363"/>
                          <a:pt x="-3103" y="54109"/>
                          <a:pt x="0" y="314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508A35C5-D05D-298D-1094-AF2A2943F981}"/>
              </a:ext>
            </a:extLst>
          </p:cNvPr>
          <p:cNvSpPr txBox="1"/>
          <p:nvPr/>
        </p:nvSpPr>
        <p:spPr>
          <a:xfrm>
            <a:off x="9023711" y="4213695"/>
            <a:ext cx="150265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L-</a:t>
            </a:r>
            <a:r>
              <a:rPr kumimoji="1" lang="en-US" altLang="ja-JP" sz="2000" baseline="30000" dirty="0"/>
              <a:t>4</a:t>
            </a:r>
            <a:r>
              <a:rPr kumimoji="1" lang="en-US" altLang="ja-JP" sz="2000" dirty="0"/>
              <a:t>He target</a:t>
            </a:r>
            <a:endParaRPr kumimoji="1" lang="ja-JP" altLang="en-US" sz="2000"/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92F62849-B43B-C942-9C09-A227FADD056E}"/>
              </a:ext>
            </a:extLst>
          </p:cNvPr>
          <p:cNvCxnSpPr>
            <a:cxnSpLocks/>
          </p:cNvCxnSpPr>
          <p:nvPr/>
        </p:nvCxnSpPr>
        <p:spPr>
          <a:xfrm>
            <a:off x="9021847" y="4016299"/>
            <a:ext cx="542612" cy="250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DB577994-7948-ED52-BC03-DDF910714514}"/>
              </a:ext>
            </a:extLst>
          </p:cNvPr>
          <p:cNvSpPr/>
          <p:nvPr/>
        </p:nvSpPr>
        <p:spPr>
          <a:xfrm rot="7618124" flipV="1">
            <a:off x="7707374" y="2411262"/>
            <a:ext cx="314121" cy="1047042"/>
          </a:xfrm>
          <a:custGeom>
            <a:avLst/>
            <a:gdLst>
              <a:gd name="connsiteX0" fmla="*/ 336832 w 1044755"/>
              <a:gd name="connsiteY0" fmla="*/ 0 h 2300749"/>
              <a:gd name="connsiteX1" fmla="*/ 248342 w 1044755"/>
              <a:gd name="connsiteY1" fmla="*/ 98323 h 2300749"/>
              <a:gd name="connsiteX2" fmla="*/ 100858 w 1044755"/>
              <a:gd name="connsiteY2" fmla="*/ 275304 h 2300749"/>
              <a:gd name="connsiteX3" fmla="*/ 22200 w 1044755"/>
              <a:gd name="connsiteY3" fmla="*/ 511278 h 2300749"/>
              <a:gd name="connsiteX4" fmla="*/ 12368 w 1044755"/>
              <a:gd name="connsiteY4" fmla="*/ 894736 h 2300749"/>
              <a:gd name="connsiteX5" fmla="*/ 169684 w 1044755"/>
              <a:gd name="connsiteY5" fmla="*/ 1356852 h 2300749"/>
              <a:gd name="connsiteX6" fmla="*/ 454819 w 1044755"/>
              <a:gd name="connsiteY6" fmla="*/ 1799304 h 2300749"/>
              <a:gd name="connsiteX7" fmla="*/ 848110 w 1044755"/>
              <a:gd name="connsiteY7" fmla="*/ 2182762 h 2300749"/>
              <a:gd name="connsiteX8" fmla="*/ 975929 w 1044755"/>
              <a:gd name="connsiteY8" fmla="*/ 2261420 h 2300749"/>
              <a:gd name="connsiteX9" fmla="*/ 1015258 w 1044755"/>
              <a:gd name="connsiteY9" fmla="*/ 2281084 h 2300749"/>
              <a:gd name="connsiteX10" fmla="*/ 1044755 w 1044755"/>
              <a:gd name="connsiteY10" fmla="*/ 2300749 h 230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4755" h="2300749">
                <a:moveTo>
                  <a:pt x="336832" y="0"/>
                </a:moveTo>
                <a:cubicBezTo>
                  <a:pt x="307335" y="32774"/>
                  <a:pt x="278617" y="66267"/>
                  <a:pt x="248342" y="98323"/>
                </a:cubicBezTo>
                <a:cubicBezTo>
                  <a:pt x="176910" y="173957"/>
                  <a:pt x="152631" y="180388"/>
                  <a:pt x="100858" y="275304"/>
                </a:cubicBezTo>
                <a:cubicBezTo>
                  <a:pt x="53041" y="362969"/>
                  <a:pt x="45916" y="416414"/>
                  <a:pt x="22200" y="511278"/>
                </a:cubicBezTo>
                <a:cubicBezTo>
                  <a:pt x="2823" y="675988"/>
                  <a:pt x="-11230" y="717747"/>
                  <a:pt x="12368" y="894736"/>
                </a:cubicBezTo>
                <a:cubicBezTo>
                  <a:pt x="39546" y="1098572"/>
                  <a:pt x="74662" y="1170609"/>
                  <a:pt x="169684" y="1356852"/>
                </a:cubicBezTo>
                <a:cubicBezTo>
                  <a:pt x="253901" y="1521917"/>
                  <a:pt x="332543" y="1660354"/>
                  <a:pt x="454819" y="1799304"/>
                </a:cubicBezTo>
                <a:cubicBezTo>
                  <a:pt x="535518" y="1891008"/>
                  <a:pt x="714780" y="2088319"/>
                  <a:pt x="848110" y="2182762"/>
                </a:cubicBezTo>
                <a:cubicBezTo>
                  <a:pt x="888934" y="2211679"/>
                  <a:pt x="931183" y="2239047"/>
                  <a:pt x="975929" y="2261420"/>
                </a:cubicBezTo>
                <a:cubicBezTo>
                  <a:pt x="989039" y="2267975"/>
                  <a:pt x="1002532" y="2273812"/>
                  <a:pt x="1015258" y="2281084"/>
                </a:cubicBezTo>
                <a:cubicBezTo>
                  <a:pt x="1025518" y="2286947"/>
                  <a:pt x="1044755" y="2300749"/>
                  <a:pt x="1044755" y="2300749"/>
                </a:cubicBezTo>
              </a:path>
            </a:pathLst>
          </a:custGeom>
          <a:noFill/>
          <a:ln w="38100">
            <a:head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フリーフォーム 109">
            <a:extLst>
              <a:ext uri="{FF2B5EF4-FFF2-40B4-BE49-F238E27FC236}">
                <a16:creationId xmlns:a16="http://schemas.microsoft.com/office/drawing/2014/main" id="{D5C780DB-738A-8F58-72D7-071A907C98CE}"/>
              </a:ext>
            </a:extLst>
          </p:cNvPr>
          <p:cNvSpPr/>
          <p:nvPr/>
        </p:nvSpPr>
        <p:spPr>
          <a:xfrm rot="13712610" flipH="1" flipV="1">
            <a:off x="8512641" y="2481704"/>
            <a:ext cx="290387" cy="955806"/>
          </a:xfrm>
          <a:custGeom>
            <a:avLst/>
            <a:gdLst>
              <a:gd name="connsiteX0" fmla="*/ 336832 w 1044755"/>
              <a:gd name="connsiteY0" fmla="*/ 0 h 2300749"/>
              <a:gd name="connsiteX1" fmla="*/ 248342 w 1044755"/>
              <a:gd name="connsiteY1" fmla="*/ 98323 h 2300749"/>
              <a:gd name="connsiteX2" fmla="*/ 100858 w 1044755"/>
              <a:gd name="connsiteY2" fmla="*/ 275304 h 2300749"/>
              <a:gd name="connsiteX3" fmla="*/ 22200 w 1044755"/>
              <a:gd name="connsiteY3" fmla="*/ 511278 h 2300749"/>
              <a:gd name="connsiteX4" fmla="*/ 12368 w 1044755"/>
              <a:gd name="connsiteY4" fmla="*/ 894736 h 2300749"/>
              <a:gd name="connsiteX5" fmla="*/ 169684 w 1044755"/>
              <a:gd name="connsiteY5" fmla="*/ 1356852 h 2300749"/>
              <a:gd name="connsiteX6" fmla="*/ 454819 w 1044755"/>
              <a:gd name="connsiteY6" fmla="*/ 1799304 h 2300749"/>
              <a:gd name="connsiteX7" fmla="*/ 848110 w 1044755"/>
              <a:gd name="connsiteY7" fmla="*/ 2182762 h 2300749"/>
              <a:gd name="connsiteX8" fmla="*/ 975929 w 1044755"/>
              <a:gd name="connsiteY8" fmla="*/ 2261420 h 2300749"/>
              <a:gd name="connsiteX9" fmla="*/ 1015258 w 1044755"/>
              <a:gd name="connsiteY9" fmla="*/ 2281084 h 2300749"/>
              <a:gd name="connsiteX10" fmla="*/ 1044755 w 1044755"/>
              <a:gd name="connsiteY10" fmla="*/ 2300749 h 230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4755" h="2300749">
                <a:moveTo>
                  <a:pt x="336832" y="0"/>
                </a:moveTo>
                <a:cubicBezTo>
                  <a:pt x="307335" y="32774"/>
                  <a:pt x="278617" y="66267"/>
                  <a:pt x="248342" y="98323"/>
                </a:cubicBezTo>
                <a:cubicBezTo>
                  <a:pt x="176910" y="173957"/>
                  <a:pt x="152631" y="180388"/>
                  <a:pt x="100858" y="275304"/>
                </a:cubicBezTo>
                <a:cubicBezTo>
                  <a:pt x="53041" y="362969"/>
                  <a:pt x="45916" y="416414"/>
                  <a:pt x="22200" y="511278"/>
                </a:cubicBezTo>
                <a:cubicBezTo>
                  <a:pt x="2823" y="675988"/>
                  <a:pt x="-11230" y="717747"/>
                  <a:pt x="12368" y="894736"/>
                </a:cubicBezTo>
                <a:cubicBezTo>
                  <a:pt x="39546" y="1098572"/>
                  <a:pt x="74662" y="1170609"/>
                  <a:pt x="169684" y="1356852"/>
                </a:cubicBezTo>
                <a:cubicBezTo>
                  <a:pt x="253901" y="1521917"/>
                  <a:pt x="332543" y="1660354"/>
                  <a:pt x="454819" y="1799304"/>
                </a:cubicBezTo>
                <a:cubicBezTo>
                  <a:pt x="535518" y="1891008"/>
                  <a:pt x="714780" y="2088319"/>
                  <a:pt x="848110" y="2182762"/>
                </a:cubicBezTo>
                <a:cubicBezTo>
                  <a:pt x="888934" y="2211679"/>
                  <a:pt x="931183" y="2239047"/>
                  <a:pt x="975929" y="2261420"/>
                </a:cubicBezTo>
                <a:cubicBezTo>
                  <a:pt x="989039" y="2267975"/>
                  <a:pt x="1002532" y="2273812"/>
                  <a:pt x="1015258" y="2281084"/>
                </a:cubicBezTo>
                <a:cubicBezTo>
                  <a:pt x="1025518" y="2286947"/>
                  <a:pt x="1044755" y="2300749"/>
                  <a:pt x="1044755" y="2300749"/>
                </a:cubicBezTo>
              </a:path>
            </a:pathLst>
          </a:custGeom>
          <a:noFill/>
          <a:ln w="38100">
            <a:head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星 5 61">
            <a:extLst>
              <a:ext uri="{FF2B5EF4-FFF2-40B4-BE49-F238E27FC236}">
                <a16:creationId xmlns:a16="http://schemas.microsoft.com/office/drawing/2014/main" id="{57B406C0-1378-97F3-4078-45A19FC679FC}"/>
              </a:ext>
            </a:extLst>
          </p:cNvPr>
          <p:cNvSpPr/>
          <p:nvPr/>
        </p:nvSpPr>
        <p:spPr>
          <a:xfrm>
            <a:off x="7872249" y="2814610"/>
            <a:ext cx="339239" cy="3013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星 5 60">
            <a:extLst>
              <a:ext uri="{FF2B5EF4-FFF2-40B4-BE49-F238E27FC236}">
                <a16:creationId xmlns:a16="http://schemas.microsoft.com/office/drawing/2014/main" id="{364534EF-1969-7225-6E2B-053048F11778}"/>
              </a:ext>
            </a:extLst>
          </p:cNvPr>
          <p:cNvSpPr/>
          <p:nvPr/>
        </p:nvSpPr>
        <p:spPr>
          <a:xfrm>
            <a:off x="8363573" y="2784087"/>
            <a:ext cx="339239" cy="3013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 110">
            <a:extLst>
              <a:ext uri="{FF2B5EF4-FFF2-40B4-BE49-F238E27FC236}">
                <a16:creationId xmlns:a16="http://schemas.microsoft.com/office/drawing/2014/main" id="{4901AA65-DF8B-937B-1409-2BCA2B0A33A6}"/>
              </a:ext>
            </a:extLst>
          </p:cNvPr>
          <p:cNvSpPr/>
          <p:nvPr/>
        </p:nvSpPr>
        <p:spPr>
          <a:xfrm rot="1183345" flipV="1">
            <a:off x="7865934" y="3866303"/>
            <a:ext cx="369747" cy="1300869"/>
          </a:xfrm>
          <a:custGeom>
            <a:avLst/>
            <a:gdLst>
              <a:gd name="connsiteX0" fmla="*/ 336832 w 1044755"/>
              <a:gd name="connsiteY0" fmla="*/ 0 h 2300749"/>
              <a:gd name="connsiteX1" fmla="*/ 248342 w 1044755"/>
              <a:gd name="connsiteY1" fmla="*/ 98323 h 2300749"/>
              <a:gd name="connsiteX2" fmla="*/ 100858 w 1044755"/>
              <a:gd name="connsiteY2" fmla="*/ 275304 h 2300749"/>
              <a:gd name="connsiteX3" fmla="*/ 22200 w 1044755"/>
              <a:gd name="connsiteY3" fmla="*/ 511278 h 2300749"/>
              <a:gd name="connsiteX4" fmla="*/ 12368 w 1044755"/>
              <a:gd name="connsiteY4" fmla="*/ 894736 h 2300749"/>
              <a:gd name="connsiteX5" fmla="*/ 169684 w 1044755"/>
              <a:gd name="connsiteY5" fmla="*/ 1356852 h 2300749"/>
              <a:gd name="connsiteX6" fmla="*/ 454819 w 1044755"/>
              <a:gd name="connsiteY6" fmla="*/ 1799304 h 2300749"/>
              <a:gd name="connsiteX7" fmla="*/ 848110 w 1044755"/>
              <a:gd name="connsiteY7" fmla="*/ 2182762 h 2300749"/>
              <a:gd name="connsiteX8" fmla="*/ 975929 w 1044755"/>
              <a:gd name="connsiteY8" fmla="*/ 2261420 h 2300749"/>
              <a:gd name="connsiteX9" fmla="*/ 1015258 w 1044755"/>
              <a:gd name="connsiteY9" fmla="*/ 2281084 h 2300749"/>
              <a:gd name="connsiteX10" fmla="*/ 1044755 w 1044755"/>
              <a:gd name="connsiteY10" fmla="*/ 2300749 h 230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4755" h="2300749">
                <a:moveTo>
                  <a:pt x="336832" y="0"/>
                </a:moveTo>
                <a:cubicBezTo>
                  <a:pt x="307335" y="32774"/>
                  <a:pt x="278617" y="66267"/>
                  <a:pt x="248342" y="98323"/>
                </a:cubicBezTo>
                <a:cubicBezTo>
                  <a:pt x="176910" y="173957"/>
                  <a:pt x="152631" y="180388"/>
                  <a:pt x="100858" y="275304"/>
                </a:cubicBezTo>
                <a:cubicBezTo>
                  <a:pt x="53041" y="362969"/>
                  <a:pt x="45916" y="416414"/>
                  <a:pt x="22200" y="511278"/>
                </a:cubicBezTo>
                <a:cubicBezTo>
                  <a:pt x="2823" y="675988"/>
                  <a:pt x="-11230" y="717747"/>
                  <a:pt x="12368" y="894736"/>
                </a:cubicBezTo>
                <a:cubicBezTo>
                  <a:pt x="39546" y="1098572"/>
                  <a:pt x="74662" y="1170609"/>
                  <a:pt x="169684" y="1356852"/>
                </a:cubicBezTo>
                <a:cubicBezTo>
                  <a:pt x="253901" y="1521917"/>
                  <a:pt x="332543" y="1660354"/>
                  <a:pt x="454819" y="1799304"/>
                </a:cubicBezTo>
                <a:cubicBezTo>
                  <a:pt x="535518" y="1891008"/>
                  <a:pt x="714780" y="2088319"/>
                  <a:pt x="848110" y="2182762"/>
                </a:cubicBezTo>
                <a:cubicBezTo>
                  <a:pt x="888934" y="2211679"/>
                  <a:pt x="931183" y="2239047"/>
                  <a:pt x="975929" y="2261420"/>
                </a:cubicBezTo>
                <a:cubicBezTo>
                  <a:pt x="989039" y="2267975"/>
                  <a:pt x="1002532" y="2273812"/>
                  <a:pt x="1015258" y="2281084"/>
                </a:cubicBezTo>
                <a:cubicBezTo>
                  <a:pt x="1025518" y="2286947"/>
                  <a:pt x="1044755" y="2300749"/>
                  <a:pt x="1044755" y="2300749"/>
                </a:cubicBezTo>
              </a:path>
            </a:pathLst>
          </a:custGeom>
          <a:noFill/>
          <a:ln w="38100">
            <a:head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星 5 58">
            <a:extLst>
              <a:ext uri="{FF2B5EF4-FFF2-40B4-BE49-F238E27FC236}">
                <a16:creationId xmlns:a16="http://schemas.microsoft.com/office/drawing/2014/main" id="{E8D2529C-FA48-4EEF-7374-0B52AE02A367}"/>
              </a:ext>
            </a:extLst>
          </p:cNvPr>
          <p:cNvSpPr/>
          <p:nvPr/>
        </p:nvSpPr>
        <p:spPr>
          <a:xfrm>
            <a:off x="7603149" y="4613805"/>
            <a:ext cx="339239" cy="3013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F2F40444-37A0-890E-78E0-D8F34D1DDA61}"/>
              </a:ext>
            </a:extLst>
          </p:cNvPr>
          <p:cNvSpPr txBox="1"/>
          <p:nvPr/>
        </p:nvSpPr>
        <p:spPr>
          <a:xfrm>
            <a:off x="429612" y="1476464"/>
            <a:ext cx="4420121" cy="404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3200" b="1" dirty="0"/>
              <a:t>Charged Particle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600" dirty="0">
                <a:sym typeface="Wingdings" pitchFamily="2" charset="2"/>
              </a:rPr>
              <a:t>CDC x Solenoid</a:t>
            </a:r>
          </a:p>
          <a:p>
            <a:pPr marL="1257300" lvl="2" indent="-342900">
              <a:buFont typeface="Wingdings" pitchFamily="2" charset="2"/>
              <a:buChar char="n"/>
            </a:pPr>
            <a:r>
              <a:rPr kumimoji="1" lang="en-US" altLang="ja-JP" sz="2600" dirty="0">
                <a:sym typeface="Wingdings" pitchFamily="2" charset="2"/>
              </a:rPr>
              <a:t>Momentum analysis</a:t>
            </a:r>
          </a:p>
          <a:p>
            <a:pPr marL="1257300" lvl="2" indent="-342900">
              <a:buFont typeface="Wingdings" pitchFamily="2" charset="2"/>
              <a:buChar char="n"/>
            </a:pPr>
            <a:r>
              <a:rPr kumimoji="1" lang="en-US" altLang="ja-JP" sz="2600" dirty="0">
                <a:sym typeface="Wingdings" pitchFamily="2" charset="2"/>
              </a:rPr>
              <a:t>Reaction Vertex</a:t>
            </a:r>
            <a:endParaRPr kumimoji="1" lang="en-US" altLang="ja-JP" sz="2600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600" dirty="0"/>
              <a:t>CNC </a:t>
            </a:r>
            <a:endParaRPr kumimoji="1" lang="en-US" altLang="ja-JP" sz="2600" dirty="0">
              <a:sym typeface="Wingdings" pitchFamily="2" charset="2"/>
            </a:endParaRPr>
          </a:p>
          <a:p>
            <a:pPr marL="1257300" lvl="2" indent="-342900">
              <a:buFont typeface="Wingdings" pitchFamily="2" charset="2"/>
              <a:buChar char="n"/>
            </a:pPr>
            <a:r>
              <a:rPr kumimoji="1" lang="en-US" altLang="ja-JP" sz="2600" dirty="0">
                <a:sym typeface="Wingdings" pitchFamily="2" charset="2"/>
              </a:rPr>
              <a:t>PID by TOF</a:t>
            </a:r>
          </a:p>
          <a:p>
            <a:pPr lvl="2"/>
            <a:endParaRPr kumimoji="1" lang="en-US" altLang="ja-JP" sz="1100" b="1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3200" b="1" dirty="0">
                <a:sym typeface="Wingdings" pitchFamily="2" charset="2"/>
              </a:rPr>
              <a:t>Neutron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600" dirty="0">
                <a:sym typeface="Wingdings" pitchFamily="2" charset="2"/>
              </a:rPr>
              <a:t>CNC</a:t>
            </a:r>
          </a:p>
          <a:p>
            <a:pPr marL="1257300" lvl="2" indent="-342900">
              <a:buFont typeface="Wingdings" pitchFamily="2" charset="2"/>
              <a:buChar char="n"/>
            </a:pPr>
            <a:r>
              <a:rPr kumimoji="1" lang="en-US" altLang="ja-JP" sz="2600" dirty="0">
                <a:sym typeface="Wingdings" pitchFamily="2" charset="2"/>
              </a:rPr>
              <a:t>Momentum</a:t>
            </a: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9C383082-7D96-6DA6-9155-8BCF07C75799}"/>
              </a:ext>
            </a:extLst>
          </p:cNvPr>
          <p:cNvSpPr txBox="1"/>
          <p:nvPr/>
        </p:nvSpPr>
        <p:spPr>
          <a:xfrm>
            <a:off x="10951039" y="376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missing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0C04-6BA5-3BA7-446F-479B1C2D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B2542D78-647D-ED0A-AD80-13B12C0C1D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How to upgrade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CC19C2-F352-EFD5-94EF-2A6F7739D0F0}"/>
              </a:ext>
            </a:extLst>
          </p:cNvPr>
          <p:cNvSpPr txBox="1"/>
          <p:nvPr/>
        </p:nvSpPr>
        <p:spPr>
          <a:xfrm>
            <a:off x="11489054" y="12701"/>
            <a:ext cx="7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16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02F074-8C46-931F-707B-A15277ECFEA6}"/>
              </a:ext>
            </a:extLst>
          </p:cNvPr>
          <p:cNvSpPr txBox="1"/>
          <p:nvPr/>
        </p:nvSpPr>
        <p:spPr>
          <a:xfrm>
            <a:off x="0" y="976514"/>
            <a:ext cx="6412653" cy="1384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1" algn="ctr"/>
            <a:r>
              <a:rPr lang="en-US" altLang="ja-JP" sz="2800" dirty="0"/>
              <a:t>Solid Angle:  x1.6 (59% </a:t>
            </a:r>
            <a:r>
              <a:rPr lang="en-US" altLang="ja-JP" sz="2800" dirty="0">
                <a:sym typeface="Wingdings" panose="05000000000000000000" pitchFamily="2" charset="2"/>
              </a:rPr>
              <a:t> 93%)</a:t>
            </a:r>
            <a:endParaRPr lang="en-US" altLang="ja-JP" sz="2800" u="sng" dirty="0">
              <a:sym typeface="Wingdings" panose="05000000000000000000" pitchFamily="2" charset="2"/>
            </a:endParaRPr>
          </a:p>
          <a:p>
            <a:pPr marL="85725" lvl="1" algn="ctr"/>
            <a:r>
              <a:rPr lang="en-US" altLang="ja-JP" sz="2800" b="1" u="sng" dirty="0">
                <a:sym typeface="Wingdings" panose="05000000000000000000" pitchFamily="2" charset="2"/>
              </a:rPr>
              <a:t>Extend CNC and CDC about x3 longer </a:t>
            </a:r>
            <a:br>
              <a:rPr lang="en-US" altLang="ja-JP" sz="2800" b="1" u="sng" dirty="0">
                <a:sym typeface="Wingdings" panose="05000000000000000000" pitchFamily="2" charset="2"/>
              </a:rPr>
            </a:br>
            <a:r>
              <a:rPr lang="en-US" altLang="ja-JP" sz="2800" b="1" u="sng" dirty="0">
                <a:sym typeface="Wingdings" panose="05000000000000000000" pitchFamily="2" charset="2"/>
              </a:rPr>
              <a:t>along the beam axis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D91F03F-7AE8-985B-FD46-2DBE0F1F144C}"/>
              </a:ext>
            </a:extLst>
          </p:cNvPr>
          <p:cNvGrpSpPr/>
          <p:nvPr/>
        </p:nvGrpSpPr>
        <p:grpSpPr>
          <a:xfrm>
            <a:off x="789434" y="2361509"/>
            <a:ext cx="4833784" cy="4135973"/>
            <a:chOff x="789434" y="2361509"/>
            <a:chExt cx="4833784" cy="4135973"/>
          </a:xfrm>
        </p:grpSpPr>
        <p:pic>
          <p:nvPicPr>
            <p:cNvPr id="4" name="図 3" descr="テキスト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059B4A4C-E300-81DD-F1C7-4D55AF0A8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34" y="2361509"/>
              <a:ext cx="4833784" cy="4135973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C3A1873-FB66-3CD9-26A1-3F0843B2C835}"/>
                </a:ext>
              </a:extLst>
            </p:cNvPr>
            <p:cNvSpPr/>
            <p:nvPr/>
          </p:nvSpPr>
          <p:spPr>
            <a:xfrm>
              <a:off x="2412000" y="3808800"/>
              <a:ext cx="1396800" cy="1404000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1EC1A6E-0073-50F5-5BFD-EC6796F682FA}"/>
                </a:ext>
              </a:extLst>
            </p:cNvPr>
            <p:cNvSpPr/>
            <p:nvPr/>
          </p:nvSpPr>
          <p:spPr>
            <a:xfrm>
              <a:off x="2542034" y="3898709"/>
              <a:ext cx="1143000" cy="1206000"/>
            </a:xfrm>
            <a:prstGeom prst="rect">
              <a:avLst/>
            </a:prstGeom>
            <a:noFill/>
            <a:ln w="28575">
              <a:solidFill>
                <a:srgbClr val="0432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982A3ED-084F-357C-8883-A8373CF63796}"/>
                </a:ext>
              </a:extLst>
            </p:cNvPr>
            <p:cNvSpPr txBox="1"/>
            <p:nvPr/>
          </p:nvSpPr>
          <p:spPr>
            <a:xfrm>
              <a:off x="3781084" y="2811509"/>
              <a:ext cx="1425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Solenoid</a:t>
              </a:r>
              <a:endParaRPr kumimoji="1" lang="ja-JP" altLang="en-US" sz="2400" b="1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CAFDA45-7F81-67C9-52A0-BE7E31981705}"/>
                </a:ext>
              </a:extLst>
            </p:cNvPr>
            <p:cNvSpPr txBox="1"/>
            <p:nvPr/>
          </p:nvSpPr>
          <p:spPr>
            <a:xfrm>
              <a:off x="4066034" y="3437044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CNC</a:t>
              </a:r>
              <a:endParaRPr kumimoji="1" lang="ja-JP" altLang="en-US" sz="2400" b="1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4EC2A806-6FDB-8032-BF43-359A40AD142C}"/>
                </a:ext>
              </a:extLst>
            </p:cNvPr>
            <p:cNvSpPr txBox="1"/>
            <p:nvPr/>
          </p:nvSpPr>
          <p:spPr>
            <a:xfrm>
              <a:off x="4066034" y="3887044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CDC</a:t>
              </a:r>
              <a:endParaRPr kumimoji="1" lang="ja-JP" altLang="en-US" sz="2400" b="1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4BB65A9-0115-D889-850B-B16EB51B69A8}"/>
                </a:ext>
              </a:extLst>
            </p:cNvPr>
            <p:cNvSpPr txBox="1"/>
            <p:nvPr/>
          </p:nvSpPr>
          <p:spPr>
            <a:xfrm>
              <a:off x="4066034" y="2437611"/>
              <a:ext cx="79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York</a:t>
              </a:r>
              <a:endParaRPr kumimoji="1" lang="ja-JP" altLang="en-US" sz="2400" b="1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AECF7815-D433-7444-345D-1BEBB6A0BB63}"/>
                </a:ext>
              </a:extLst>
            </p:cNvPr>
            <p:cNvSpPr txBox="1"/>
            <p:nvPr/>
          </p:nvSpPr>
          <p:spPr>
            <a:xfrm>
              <a:off x="2580034" y="484411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432FF"/>
                  </a:solidFill>
                </a:rPr>
                <a:t>E15-CDC</a:t>
              </a:r>
              <a:endParaRPr kumimoji="1" lang="ja-JP" altLang="en-US">
                <a:solidFill>
                  <a:srgbClr val="0432FF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2F075AC-0F1C-AE1C-C0E5-F657C85F6374}"/>
                </a:ext>
              </a:extLst>
            </p:cNvPr>
            <p:cNvSpPr txBox="1"/>
            <p:nvPr/>
          </p:nvSpPr>
          <p:spPr>
            <a:xfrm>
              <a:off x="2217098" y="5147768"/>
              <a:ext cx="1906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rgbClr val="0432FF"/>
                  </a:solidFill>
                </a:rPr>
                <a:t>E15-Solenoid inner</a:t>
              </a:r>
              <a:endParaRPr kumimoji="1" lang="ja-JP" altLang="en-US" sz="1600">
                <a:solidFill>
                  <a:srgbClr val="0432FF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B4FDABD9-C6CA-451A-0749-A0AF2564BD30}"/>
                </a:ext>
              </a:extLst>
            </p:cNvPr>
            <p:cNvSpPr/>
            <p:nvPr/>
          </p:nvSpPr>
          <p:spPr>
            <a:xfrm>
              <a:off x="2252916" y="3328304"/>
              <a:ext cx="1732118" cy="2386695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EAE3431-9300-EA1B-FF54-CA19FAF74E87}"/>
                </a:ext>
              </a:extLst>
            </p:cNvPr>
            <p:cNvSpPr txBox="1"/>
            <p:nvPr/>
          </p:nvSpPr>
          <p:spPr>
            <a:xfrm>
              <a:off x="2208795" y="5459984"/>
              <a:ext cx="1923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rgbClr val="0432FF"/>
                  </a:solidFill>
                </a:rPr>
                <a:t>E15-Solenoid outer</a:t>
              </a:r>
              <a:endParaRPr kumimoji="1" lang="ja-JP" altLang="en-US" sz="1600">
                <a:solidFill>
                  <a:srgbClr val="0432FF"/>
                </a:solidFill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5FDE36E1-1E1C-3806-1357-EF59F3FC5706}"/>
                </a:ext>
              </a:extLst>
            </p:cNvPr>
            <p:cNvSpPr/>
            <p:nvPr/>
          </p:nvSpPr>
          <p:spPr>
            <a:xfrm>
              <a:off x="2257036" y="3340199"/>
              <a:ext cx="1727997" cy="467958"/>
            </a:xfrm>
            <a:prstGeom prst="rect">
              <a:avLst/>
            </a:prstGeom>
            <a:solidFill>
              <a:srgbClr val="0432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0D12A91-EC6B-6FD3-8C6F-F1D781516DF6}"/>
                </a:ext>
              </a:extLst>
            </p:cNvPr>
            <p:cNvSpPr/>
            <p:nvPr/>
          </p:nvSpPr>
          <p:spPr>
            <a:xfrm>
              <a:off x="2252916" y="5232039"/>
              <a:ext cx="1727997" cy="467958"/>
            </a:xfrm>
            <a:prstGeom prst="rect">
              <a:avLst/>
            </a:prstGeom>
            <a:solidFill>
              <a:srgbClr val="0432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864BEF86-2243-6243-29D1-F2C9FF210102}"/>
                </a:ext>
              </a:extLst>
            </p:cNvPr>
            <p:cNvSpPr/>
            <p:nvPr/>
          </p:nvSpPr>
          <p:spPr>
            <a:xfrm>
              <a:off x="2259906" y="3816271"/>
              <a:ext cx="143791" cy="1415036"/>
            </a:xfrm>
            <a:prstGeom prst="rect">
              <a:avLst/>
            </a:prstGeom>
            <a:solidFill>
              <a:srgbClr val="0432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CB9850C1-E989-39DA-F4EC-651DC96C8FA0}"/>
                </a:ext>
              </a:extLst>
            </p:cNvPr>
            <p:cNvSpPr/>
            <p:nvPr/>
          </p:nvSpPr>
          <p:spPr>
            <a:xfrm>
              <a:off x="3827110" y="3814133"/>
              <a:ext cx="143791" cy="1415036"/>
            </a:xfrm>
            <a:prstGeom prst="rect">
              <a:avLst/>
            </a:prstGeom>
            <a:solidFill>
              <a:srgbClr val="0432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1" name="図 20" descr="円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2D46919-317D-09D6-39F9-FA094F5C1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63" y="2437611"/>
            <a:ext cx="4361471" cy="4059871"/>
          </a:xfrm>
          <a:prstGeom prst="rect">
            <a:avLst/>
          </a:prstGeom>
        </p:spPr>
      </p:pic>
      <p:sp>
        <p:nvSpPr>
          <p:cNvPr id="43" name="円/楕円 42">
            <a:extLst>
              <a:ext uri="{FF2B5EF4-FFF2-40B4-BE49-F238E27FC236}">
                <a16:creationId xmlns:a16="http://schemas.microsoft.com/office/drawing/2014/main" id="{04C6DAF0-9AF0-2F84-8711-DBE08C268FCD}"/>
              </a:ext>
            </a:extLst>
          </p:cNvPr>
          <p:cNvSpPr/>
          <p:nvPr/>
        </p:nvSpPr>
        <p:spPr>
          <a:xfrm>
            <a:off x="8323200" y="3636000"/>
            <a:ext cx="1655999" cy="1655999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011EB73F-9606-4B6D-9832-E01B6B8B710C}"/>
              </a:ext>
            </a:extLst>
          </p:cNvPr>
          <p:cNvSpPr/>
          <p:nvPr/>
        </p:nvSpPr>
        <p:spPr>
          <a:xfrm>
            <a:off x="8409600" y="3726000"/>
            <a:ext cx="1475999" cy="1475999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CCF16AFA-7523-44E0-C776-37B186C80EE1}"/>
              </a:ext>
            </a:extLst>
          </p:cNvPr>
          <p:cNvSpPr/>
          <p:nvPr/>
        </p:nvSpPr>
        <p:spPr>
          <a:xfrm>
            <a:off x="8424000" y="3744000"/>
            <a:ext cx="1440000" cy="144000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pic>
        <p:nvPicPr>
          <p:cNvPr id="60" name="図 59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20389C1-8B1A-0D80-474C-2F8FD7167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69" y="3757955"/>
            <a:ext cx="1416925" cy="1416925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6AFD505-22AA-CC55-D5E6-377A4F9BBFF7}"/>
              </a:ext>
            </a:extLst>
          </p:cNvPr>
          <p:cNvSpPr txBox="1"/>
          <p:nvPr/>
        </p:nvSpPr>
        <p:spPr>
          <a:xfrm>
            <a:off x="8730995" y="4765823"/>
            <a:ext cx="838691" cy="461665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50000">
                <a:schemeClr val="bg1"/>
              </a:gs>
              <a:gs pos="100000">
                <a:srgbClr val="0432FF"/>
              </a:gs>
            </a:gsLst>
            <a:lin ang="10800000" scaled="1"/>
            <a:tileRect/>
          </a:gra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CDC</a:t>
            </a:r>
            <a:endParaRPr kumimoji="1" lang="ja-JP" altLang="en-US" sz="2400" b="1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DC1B0E6D-445B-C4DC-BA75-57612CED05CA}"/>
              </a:ext>
            </a:extLst>
          </p:cNvPr>
          <p:cNvSpPr/>
          <p:nvPr/>
        </p:nvSpPr>
        <p:spPr>
          <a:xfrm>
            <a:off x="7783200" y="3095999"/>
            <a:ext cx="2736000" cy="273600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ドーナツ 70">
            <a:extLst>
              <a:ext uri="{FF2B5EF4-FFF2-40B4-BE49-F238E27FC236}">
                <a16:creationId xmlns:a16="http://schemas.microsoft.com/office/drawing/2014/main" id="{23653832-3CBC-5A30-041C-AC57046F31DD}"/>
              </a:ext>
            </a:extLst>
          </p:cNvPr>
          <p:cNvSpPr/>
          <p:nvPr/>
        </p:nvSpPr>
        <p:spPr>
          <a:xfrm>
            <a:off x="7802866" y="3096951"/>
            <a:ext cx="2735999" cy="2736000"/>
          </a:xfrm>
          <a:prstGeom prst="donut">
            <a:avLst>
              <a:gd name="adj" fmla="val 19506"/>
            </a:avLst>
          </a:prstGeom>
          <a:solidFill>
            <a:srgbClr val="0432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74C6410-FA72-7E27-C6DF-7822E3431A5A}"/>
              </a:ext>
            </a:extLst>
          </p:cNvPr>
          <p:cNvSpPr txBox="1"/>
          <p:nvPr/>
        </p:nvSpPr>
        <p:spPr>
          <a:xfrm>
            <a:off x="8225766" y="5890836"/>
            <a:ext cx="192341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0432FF"/>
                </a:solidFill>
              </a:rPr>
              <a:t>E15-Solenoid outer</a:t>
            </a:r>
            <a:endParaRPr kumimoji="1" lang="ja-JP" altLang="en-US" sz="1600">
              <a:solidFill>
                <a:srgbClr val="0432FF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A321FC4-AEF0-87C7-BF3E-07D9785EDFA2}"/>
              </a:ext>
            </a:extLst>
          </p:cNvPr>
          <p:cNvSpPr txBox="1"/>
          <p:nvPr/>
        </p:nvSpPr>
        <p:spPr>
          <a:xfrm>
            <a:off x="8225766" y="5361443"/>
            <a:ext cx="190680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0432FF"/>
                </a:solidFill>
              </a:rPr>
              <a:t>E15-Solenoid inner</a:t>
            </a:r>
            <a:endParaRPr kumimoji="1" lang="ja-JP" altLang="en-US" sz="1600">
              <a:solidFill>
                <a:srgbClr val="0432FF"/>
              </a:solidFill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942821FB-CCD3-CBAC-553D-FE031EC0A00F}"/>
              </a:ext>
            </a:extLst>
          </p:cNvPr>
          <p:cNvSpPr txBox="1"/>
          <p:nvPr/>
        </p:nvSpPr>
        <p:spPr>
          <a:xfrm>
            <a:off x="8730995" y="3210142"/>
            <a:ext cx="84350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CNC</a:t>
            </a:r>
            <a:endParaRPr kumimoji="1" lang="ja-JP" altLang="en-US" sz="2400" b="1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D8DCDEF-3F26-EBD5-BC78-61337F0BAFA0}"/>
              </a:ext>
            </a:extLst>
          </p:cNvPr>
          <p:cNvSpPr txBox="1"/>
          <p:nvPr/>
        </p:nvSpPr>
        <p:spPr>
          <a:xfrm>
            <a:off x="8434904" y="2616335"/>
            <a:ext cx="142539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Solenoid</a:t>
            </a:r>
            <a:endParaRPr kumimoji="1" lang="ja-JP" altLang="en-US" sz="2400" b="1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D3A63B9-B4A2-8558-DE18-227F2070DB35}"/>
              </a:ext>
            </a:extLst>
          </p:cNvPr>
          <p:cNvSpPr txBox="1"/>
          <p:nvPr/>
        </p:nvSpPr>
        <p:spPr>
          <a:xfrm>
            <a:off x="6170034" y="979684"/>
            <a:ext cx="5319020" cy="1384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lvl="1" algn="ctr"/>
            <a:r>
              <a:rPr lang="en-US" altLang="ja-JP" sz="2800" dirty="0">
                <a:ea typeface="ＭＳ Ｐゴシック"/>
              </a:rPr>
              <a:t>Neutron Eff.:  x7 (3% </a:t>
            </a:r>
            <a:r>
              <a:rPr lang="en-US" altLang="ja-JP" sz="2800" dirty="0">
                <a:ea typeface="ＭＳ Ｐゴシック"/>
                <a:sym typeface="Wingdings" panose="05000000000000000000" pitchFamily="2" charset="2"/>
              </a:rPr>
              <a:t> 12%x1.6)</a:t>
            </a:r>
          </a:p>
          <a:p>
            <a:pPr marL="85725" lvl="1" algn="ctr"/>
            <a:r>
              <a:rPr lang="en-US" altLang="ja-JP" sz="2800" b="1" u="sng" dirty="0">
                <a:sym typeface="Wingdings" panose="05000000000000000000" pitchFamily="2" charset="2"/>
              </a:rPr>
              <a:t>Enlarged solenoid,</a:t>
            </a:r>
            <a:br>
              <a:rPr lang="en-US" altLang="ja-JP" sz="2800" b="1" u="sng" dirty="0">
                <a:sym typeface="Wingdings" panose="05000000000000000000" pitchFamily="2" charset="2"/>
              </a:rPr>
            </a:br>
            <a:r>
              <a:rPr lang="en-US" altLang="ja-JP" sz="2800" b="1" u="sng" dirty="0">
                <a:sym typeface="Wingdings" panose="05000000000000000000" pitchFamily="2" charset="2"/>
              </a:rPr>
              <a:t>then CNC thickness x4</a:t>
            </a: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D63FD7BF-717E-9119-1E32-20A3DF9106C2}"/>
              </a:ext>
            </a:extLst>
          </p:cNvPr>
          <p:cNvCxnSpPr>
            <a:cxnSpLocks/>
          </p:cNvCxnSpPr>
          <p:nvPr/>
        </p:nvCxnSpPr>
        <p:spPr>
          <a:xfrm>
            <a:off x="228600" y="4495800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F4D35B4D-B0BE-C2FD-C5C2-F6333FAE0513}"/>
                  </a:ext>
                </a:extLst>
              </p:cNvPr>
              <p:cNvSpPr txBox="1"/>
              <p:nvPr/>
            </p:nvSpPr>
            <p:spPr>
              <a:xfrm>
                <a:off x="174554" y="4164043"/>
                <a:ext cx="1108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ja-JP" dirty="0"/>
                  <a:t> beam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81" name="テキスト ボックス 80">
                <a:extLst>
                  <a:ext uri="{FF2B5EF4-FFF2-40B4-BE49-F238E27FC236}">
                    <a16:creationId xmlns:a16="http://schemas.microsoft.com/office/drawing/2014/main" id="{F4D35B4D-B0BE-C2FD-C5C2-F6333FAE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4" y="4164043"/>
                <a:ext cx="1108765" cy="369332"/>
              </a:xfrm>
              <a:prstGeom prst="rect">
                <a:avLst/>
              </a:prstGeom>
              <a:blipFill>
                <a:blip r:embed="rId6"/>
                <a:stretch>
                  <a:fillRect t="-6452" r="-3371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フローチャート: 和接合 81">
            <a:extLst>
              <a:ext uri="{FF2B5EF4-FFF2-40B4-BE49-F238E27FC236}">
                <a16:creationId xmlns:a16="http://schemas.microsoft.com/office/drawing/2014/main" id="{73F7F890-6EE1-9FA4-9814-A1C2A33C8A1B}"/>
              </a:ext>
            </a:extLst>
          </p:cNvPr>
          <p:cNvSpPr/>
          <p:nvPr/>
        </p:nvSpPr>
        <p:spPr>
          <a:xfrm>
            <a:off x="8994330" y="4319999"/>
            <a:ext cx="288000" cy="28800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B55C5C83-1F0A-1763-633F-722A536593E3}"/>
                  </a:ext>
                </a:extLst>
              </p:cNvPr>
              <p:cNvSpPr txBox="1"/>
              <p:nvPr/>
            </p:nvSpPr>
            <p:spPr>
              <a:xfrm>
                <a:off x="8761104" y="4071925"/>
                <a:ext cx="1108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ja-JP" dirty="0"/>
                  <a:t> beam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B55C5C83-1F0A-1763-633F-722A5365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04" y="4071925"/>
                <a:ext cx="1108765" cy="369332"/>
              </a:xfrm>
              <a:prstGeom prst="rect">
                <a:avLst/>
              </a:prstGeom>
              <a:blipFill>
                <a:blip r:embed="rId7"/>
                <a:stretch>
                  <a:fillRect t="-6667" r="-3371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460EC41C-F464-C8DA-6F4B-864D842A473F}"/>
              </a:ext>
            </a:extLst>
          </p:cNvPr>
          <p:cNvCxnSpPr>
            <a:cxnSpLocks/>
          </p:cNvCxnSpPr>
          <p:nvPr/>
        </p:nvCxnSpPr>
        <p:spPr>
          <a:xfrm>
            <a:off x="4066034" y="3340199"/>
            <a:ext cx="9631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B24AD90-BC52-5CDF-40B7-71AA4E1B36B8}"/>
              </a:ext>
            </a:extLst>
          </p:cNvPr>
          <p:cNvCxnSpPr>
            <a:cxnSpLocks/>
          </p:cNvCxnSpPr>
          <p:nvPr/>
        </p:nvCxnSpPr>
        <p:spPr>
          <a:xfrm flipH="1">
            <a:off x="1182867" y="3328304"/>
            <a:ext cx="10259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07A9471F-EED4-009A-2835-942E04195E88}"/>
              </a:ext>
            </a:extLst>
          </p:cNvPr>
          <p:cNvCxnSpPr>
            <a:cxnSpLocks/>
          </p:cNvCxnSpPr>
          <p:nvPr/>
        </p:nvCxnSpPr>
        <p:spPr>
          <a:xfrm flipH="1" flipV="1">
            <a:off x="7620179" y="3008851"/>
            <a:ext cx="442783" cy="4025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20427311-4C08-9908-3392-B307AF5BC302}"/>
              </a:ext>
            </a:extLst>
          </p:cNvPr>
          <p:cNvCxnSpPr>
            <a:cxnSpLocks/>
          </p:cNvCxnSpPr>
          <p:nvPr/>
        </p:nvCxnSpPr>
        <p:spPr>
          <a:xfrm flipV="1">
            <a:off x="10281542" y="3105395"/>
            <a:ext cx="440010" cy="3355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9CBF1BF8-DE8F-AD1F-DE22-1A05A55E19C5}"/>
              </a:ext>
            </a:extLst>
          </p:cNvPr>
          <p:cNvCxnSpPr>
            <a:cxnSpLocks/>
          </p:cNvCxnSpPr>
          <p:nvPr/>
        </p:nvCxnSpPr>
        <p:spPr>
          <a:xfrm flipH="1">
            <a:off x="7484098" y="5380123"/>
            <a:ext cx="458131" cy="3348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52BDDE6-4E9F-C465-0D3D-F5FA507A5756}"/>
              </a:ext>
            </a:extLst>
          </p:cNvPr>
          <p:cNvCxnSpPr>
            <a:cxnSpLocks/>
          </p:cNvCxnSpPr>
          <p:nvPr/>
        </p:nvCxnSpPr>
        <p:spPr>
          <a:xfrm>
            <a:off x="10386421" y="5332029"/>
            <a:ext cx="451546" cy="4310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E73372BE-5A08-9FA2-2DBC-1779055D02D4}"/>
              </a:ext>
            </a:extLst>
          </p:cNvPr>
          <p:cNvCxnSpPr>
            <a:cxnSpLocks/>
          </p:cNvCxnSpPr>
          <p:nvPr/>
        </p:nvCxnSpPr>
        <p:spPr>
          <a:xfrm>
            <a:off x="4059762" y="5651073"/>
            <a:ext cx="9631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B83490B5-FC7A-E036-5671-74659BA8629F}"/>
              </a:ext>
            </a:extLst>
          </p:cNvPr>
          <p:cNvCxnSpPr>
            <a:cxnSpLocks/>
          </p:cNvCxnSpPr>
          <p:nvPr/>
        </p:nvCxnSpPr>
        <p:spPr>
          <a:xfrm flipH="1">
            <a:off x="1191170" y="5660990"/>
            <a:ext cx="10259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E5FC7655-BCBB-3E3D-BF47-33541BAFAF45}"/>
              </a:ext>
            </a:extLst>
          </p:cNvPr>
          <p:cNvSpPr txBox="1"/>
          <p:nvPr/>
        </p:nvSpPr>
        <p:spPr>
          <a:xfrm>
            <a:off x="3538665" y="6504363"/>
            <a:ext cx="511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* The radius of the new CDC is equal to E15-CDC.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84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9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/>
      <p:bldP spid="82" grpId="0" animBg="1"/>
      <p:bldP spid="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0859-5FBC-9058-B95C-CF957061F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5B58E113-0384-E59D-7B77-04243F32B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789" y="1587137"/>
            <a:ext cx="4166472" cy="399415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F5353EB-9034-D134-BC34-1CF7A6038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200" y="1587137"/>
            <a:ext cx="4193659" cy="4020221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9E3DA792-8793-0F90-618F-9ECA7BA7CB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Mass Number Dependence 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FC9ED27-F13B-16F3-FEFB-A4827B63532B}"/>
              </a:ext>
            </a:extLst>
          </p:cNvPr>
          <p:cNvSpPr txBox="1"/>
          <p:nvPr/>
        </p:nvSpPr>
        <p:spPr>
          <a:xfrm>
            <a:off x="11353800" y="12701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17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2719B67-0819-CC57-0F85-30772BFCA5BB}"/>
              </a:ext>
            </a:extLst>
          </p:cNvPr>
          <p:cNvSpPr txBox="1"/>
          <p:nvPr/>
        </p:nvSpPr>
        <p:spPr>
          <a:xfrm>
            <a:off x="3376048" y="1938096"/>
            <a:ext cx="2309476" cy="7694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200" b="1" dirty="0">
                <a:solidFill>
                  <a:srgbClr val="0070C0"/>
                </a:solidFill>
              </a:rPr>
              <a:t>the larger nuclei</a:t>
            </a:r>
            <a:br>
              <a:rPr lang="en-US" altLang="ja-JP" sz="2200" b="1" dirty="0">
                <a:solidFill>
                  <a:srgbClr val="0070C0"/>
                </a:solidFill>
              </a:rPr>
            </a:br>
            <a:r>
              <a:rPr lang="en-US" altLang="ja-JP" sz="2200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altLang="ja-JP" sz="2200" b="1" dirty="0">
                <a:solidFill>
                  <a:srgbClr val="0070C0"/>
                </a:solidFill>
              </a:rPr>
              <a:t> the larger B.E.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585C09B-6D60-5C4F-362E-1D680BDE987D}"/>
              </a:ext>
            </a:extLst>
          </p:cNvPr>
          <p:cNvSpPr txBox="1"/>
          <p:nvPr/>
        </p:nvSpPr>
        <p:spPr>
          <a:xfrm>
            <a:off x="8745487" y="1938096"/>
            <a:ext cx="2227738" cy="7694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200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ja-JP" sz="2200" b="1" dirty="0">
                <a:solidFill>
                  <a:srgbClr val="FF0000"/>
                </a:solidFill>
              </a:rPr>
              <a:t>similar width</a:t>
            </a:r>
          </a:p>
          <a:p>
            <a:r>
              <a:rPr lang="en-US" altLang="ja-JP" sz="2200" b="1" dirty="0">
                <a:solidFill>
                  <a:srgbClr val="FF0000"/>
                </a:solidFill>
              </a:rPr>
              <a:t>  (mesonic only)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29A010-31D0-730E-CC6B-592F02A411AE}"/>
              </a:ext>
            </a:extLst>
          </p:cNvPr>
          <p:cNvSpPr txBox="1"/>
          <p:nvPr/>
        </p:nvSpPr>
        <p:spPr>
          <a:xfrm>
            <a:off x="9165202" y="806789"/>
            <a:ext cx="2922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AY: PRC65(2002)044005, PLB535(2002)70.</a:t>
            </a:r>
          </a:p>
          <a:p>
            <a:r>
              <a:rPr lang="en-US" altLang="ja-JP" sz="1200" dirty="0"/>
              <a:t>WG: PRC79(2009)014001.</a:t>
            </a:r>
          </a:p>
          <a:p>
            <a:r>
              <a:rPr lang="en-US" altLang="ja-JP" sz="1200" dirty="0"/>
              <a:t>BGL: PLB712(2012)132.</a:t>
            </a:r>
          </a:p>
          <a:p>
            <a:r>
              <a:rPr lang="en-US" altLang="ja-JP" sz="1200" dirty="0"/>
              <a:t>OHHMH: PRC95(2017)065202.</a:t>
            </a:r>
          </a:p>
          <a:p>
            <a:r>
              <a:rPr kumimoji="1" lang="en-US" altLang="ja-JP" sz="1200" dirty="0"/>
              <a:t>Kanada: EPJA57(2021)185.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0365C34-FB25-84B6-0CA9-BA3C448274E5}"/>
              </a:ext>
            </a:extLst>
          </p:cNvPr>
          <p:cNvSpPr txBox="1"/>
          <p:nvPr/>
        </p:nvSpPr>
        <p:spPr>
          <a:xfrm>
            <a:off x="1054271" y="1853247"/>
            <a:ext cx="89639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</a:rPr>
              <a:t>B.E.</a:t>
            </a:r>
            <a:endParaRPr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AA46F65-33CE-3706-2EAB-CFD85B539861}"/>
              </a:ext>
            </a:extLst>
          </p:cNvPr>
          <p:cNvSpPr txBox="1"/>
          <p:nvPr/>
        </p:nvSpPr>
        <p:spPr>
          <a:xfrm>
            <a:off x="6644885" y="1858791"/>
            <a:ext cx="47641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endParaRPr lang="ja-JP" altLang="en-US" sz="3600" dirty="0">
              <a:solidFill>
                <a:schemeClr val="bg1"/>
              </a:solidFill>
              <a:latin typeface="Symbol" panose="05050102010706020507" pitchFamily="18" charset="2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85B92AD-E311-A30F-6CAE-810C76F74EF3}"/>
              </a:ext>
            </a:extLst>
          </p:cNvPr>
          <p:cNvSpPr txBox="1"/>
          <p:nvPr/>
        </p:nvSpPr>
        <p:spPr>
          <a:xfrm>
            <a:off x="7611389" y="2702690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= without multi-N absorption</a:t>
            </a:r>
            <a:endParaRPr kumimoji="1" lang="ja-JP" altLang="en-US" sz="20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384DA2A-6A66-88EF-9456-31DE58B4BA40}"/>
              </a:ext>
            </a:extLst>
          </p:cNvPr>
          <p:cNvSpPr txBox="1"/>
          <p:nvPr/>
        </p:nvSpPr>
        <p:spPr>
          <a:xfrm>
            <a:off x="533400" y="827293"/>
            <a:ext cx="8018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Theoretical calculation vs Measured B.E and </a:t>
            </a:r>
            <a:r>
              <a:rPr kumimoji="1" lang="en-US" altLang="ja-JP" sz="2800" b="1" dirty="0" err="1"/>
              <a:t>Γ</a:t>
            </a:r>
            <a:endParaRPr kumimoji="1" lang="en-US" altLang="ja-JP" sz="2800" b="1" dirty="0"/>
          </a:p>
          <a:p>
            <a:r>
              <a:rPr kumimoji="1" lang="en-US" altLang="ja-JP" sz="2800" dirty="0"/>
              <a:t>There is uncertainty between the different theories.</a:t>
            </a:r>
            <a:endParaRPr kumimoji="1" lang="ja-JP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129EBE17-5837-E9D0-C576-1A8DAA88CDB1}"/>
                  </a:ext>
                </a:extLst>
              </p:cNvPr>
              <p:cNvSpPr txBox="1"/>
              <p:nvPr/>
            </p:nvSpPr>
            <p:spPr>
              <a:xfrm>
                <a:off x="901501" y="5453266"/>
                <a:ext cx="10388998" cy="1292662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altLang="ja-JP" sz="2600" b="1" dirty="0"/>
                  <a:t>Systematic measurements will provide more conclusive evidence</a:t>
                </a:r>
                <a:br>
                  <a:rPr lang="en-US" altLang="ja-JP" sz="2600" b="1" dirty="0"/>
                </a:br>
                <a:r>
                  <a:rPr lang="en-US" altLang="ja-JP" sz="2600" b="1" dirty="0"/>
                  <a:t>of the kaonic nuclei.</a:t>
                </a: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altLang="ja-JP" sz="2600" b="1" dirty="0"/>
                  <a:t>As a first step, we plan to search for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ja-JP" sz="2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2600" b="1" i="1" smtClean="0">
                        <a:latin typeface="Cambria Math" panose="02040503050406030204" pitchFamily="18" charset="0"/>
                      </a:rPr>
                      <m:t>𝒑𝒑𝒏</m:t>
                    </m:r>
                  </m:oMath>
                </a14:m>
                <a:r>
                  <a:rPr lang="en-US" altLang="ja-JP" sz="2600" b="1" dirty="0"/>
                  <a:t>” in J-PARC E80. </a:t>
                </a:r>
              </a:p>
            </p:txBody>
          </p:sp>
        </mc:Choice>
        <mc:Fallback xmlns="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CE1D7A78-1064-2D4A-1882-CFF7FBCD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01" y="5453266"/>
                <a:ext cx="10388998" cy="1292662"/>
              </a:xfrm>
              <a:prstGeom prst="rect">
                <a:avLst/>
              </a:prstGeom>
              <a:blipFill>
                <a:blip r:embed="rId5"/>
                <a:stretch>
                  <a:fillRect l="-978" t="-4854" r="-122" b="-106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02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FE4D0-5EB4-007F-1824-9745D5C7B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3840C9DA-7D39-F12E-94F6-6BEA1D3CF1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Acceptance and yield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pic>
        <p:nvPicPr>
          <p:cNvPr id="34" name="図 33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C62DF66-9F3F-02D5-5F3A-19F991CA2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43" y="1006706"/>
            <a:ext cx="2837172" cy="2632075"/>
          </a:xfrm>
          <a:prstGeom prst="rect">
            <a:avLst/>
          </a:prstGeom>
        </p:spPr>
      </p:pic>
      <p:pic>
        <p:nvPicPr>
          <p:cNvPr id="36" name="図 35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51139CF-7790-94D2-7ECB-AAC7B02F0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27" y="1006705"/>
            <a:ext cx="2837172" cy="2632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 36">
                <a:extLst>
                  <a:ext uri="{FF2B5EF4-FFF2-40B4-BE49-F238E27FC236}">
                    <a16:creationId xmlns:a16="http://schemas.microsoft.com/office/drawing/2014/main" id="{D84D1A8E-ACC8-C550-E644-A0FDF36CE9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9342" y="3733800"/>
              <a:ext cx="9513316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8116">
                      <a:extLst>
                        <a:ext uri="{9D8B030D-6E8A-4147-A177-3AD203B41FA5}">
                          <a16:colId xmlns:a16="http://schemas.microsoft.com/office/drawing/2014/main" val="671185224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969384823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2438038058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20042052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Decay mode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/>
                            <a:t>Lp</a:t>
                          </a:r>
                          <a:r>
                            <a:rPr kumimoji="1" lang="en-US" altLang="ja-JP" dirty="0"/>
                            <a:t> (E15 w/ old CDS)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/>
                            <a:t>Ld</a:t>
                          </a:r>
                          <a:r>
                            <a:rPr kumimoji="1" lang="en-US" altLang="ja-JP" dirty="0"/>
                            <a:t> (E80 w/ new CDS)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/>
                            <a:t>Lpn</a:t>
                          </a:r>
                          <a:r>
                            <a:rPr kumimoji="1" lang="en-US" altLang="ja-JP" dirty="0"/>
                            <a:t> (E80 w/ new CDS)</a:t>
                          </a:r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272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p>
                                </m:sSup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𝐵𝑅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10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Assumed to be 5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1584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MR beam power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42 kW</a:t>
                          </a:r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90 kW</a:t>
                          </a:r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5212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Beam-time duration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 month</a:t>
                          </a:r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 weeks</a:t>
                          </a:r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39218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Accelerator up-time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0.89</a:t>
                          </a:r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0.9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10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# of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dirty="0"/>
                            <a:t> beam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62 </m:t>
                                </m:r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155 </m:t>
                                </m:r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852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# of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dirty="0"/>
                            <a:t> on</a:t>
                          </a:r>
                          <a:r>
                            <a:rPr kumimoji="1" lang="en-US" altLang="ja-JP" baseline="0" dirty="0"/>
                            <a:t> target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40 </m:t>
                                </m:r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100 </m:t>
                                </m:r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64687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# of</a:t>
                          </a:r>
                          <a:r>
                            <a:rPr kumimoji="1" lang="en-US" altLang="ja-JP" baseline="0" dirty="0"/>
                            <a:t> expected yield</a:t>
                          </a:r>
                          <a:endParaRPr kumimoji="1" lang="ja-JP" altLang="en-US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1.7 </m:t>
                                </m:r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1.2 </m:t>
                                </m:r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1.2 </m:t>
                                </m:r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0595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 36">
                <a:extLst>
                  <a:ext uri="{FF2B5EF4-FFF2-40B4-BE49-F238E27FC236}">
                    <a16:creationId xmlns:a16="http://schemas.microsoft.com/office/drawing/2014/main" id="{CCD95F61-D615-F68C-9A3F-E0B72B5F86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2268737"/>
                  </p:ext>
                </p:extLst>
              </p:nvPr>
            </p:nvGraphicFramePr>
            <p:xfrm>
              <a:off x="1339342" y="3733800"/>
              <a:ext cx="9513316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8116">
                      <a:extLst>
                        <a:ext uri="{9D8B030D-6E8A-4147-A177-3AD203B41FA5}">
                          <a16:colId xmlns:a16="http://schemas.microsoft.com/office/drawing/2014/main" val="671185224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969384823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2438038058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20042052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Decay mode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/>
                            <a:t>Lp</a:t>
                          </a:r>
                          <a:r>
                            <a:rPr kumimoji="1" lang="en-US" altLang="ja-JP" dirty="0"/>
                            <a:t> (E15 w/ old CDS)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/>
                            <a:t>Ld</a:t>
                          </a:r>
                          <a:r>
                            <a:rPr kumimoji="1" lang="en-US" altLang="ja-JP" dirty="0"/>
                            <a:t> (E80 w/ new CDS)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err="1"/>
                            <a:t>Lpn</a:t>
                          </a:r>
                          <a:r>
                            <a:rPr kumimoji="1" lang="en-US" altLang="ja-JP" dirty="0"/>
                            <a:t> (E80 w/ new CDS)</a:t>
                          </a:r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272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578" t="-106667" r="-334682" b="-6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90155" t="-106667" r="-200000" b="-6100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95573" t="-106667" r="-521" b="-61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1584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MR beam power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42 kW</a:t>
                          </a:r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90 kW</a:t>
                          </a:r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5212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Beam-time duration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 month</a:t>
                          </a:r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 weeks</a:t>
                          </a:r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39218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Accelerator up-time</a:t>
                          </a:r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0.89</a:t>
                          </a:r>
                          <a:endParaRPr kumimoji="1" lang="ja-JP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0.9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10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578" t="-496667" r="-33468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90155" t="-496667" r="-200000" b="-2200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95573" t="-496667" r="-521" b="-2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5852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578" t="-617241" r="-33468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90155" t="-617241" r="-200000" b="-12758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95573" t="-617241" r="-521" b="-1275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64687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# of</a:t>
                          </a:r>
                          <a:r>
                            <a:rPr kumimoji="1" lang="en-US" altLang="ja-JP" baseline="0" dirty="0"/>
                            <a:t> expected yield</a:t>
                          </a:r>
                          <a:endParaRPr kumimoji="1" lang="ja-JP" altLang="en-US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90155" t="-717241" r="-2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191146" t="-717241" r="-10104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5"/>
                          <a:stretch>
                            <a:fillRect l="-291146" t="-717241" r="-1042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0595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右矢印 38">
            <a:extLst>
              <a:ext uri="{FF2B5EF4-FFF2-40B4-BE49-F238E27FC236}">
                <a16:creationId xmlns:a16="http://schemas.microsoft.com/office/drawing/2014/main" id="{4B2B0B96-BF17-7F57-D17E-4053758FAA46}"/>
              </a:ext>
            </a:extLst>
          </p:cNvPr>
          <p:cNvSpPr/>
          <p:nvPr/>
        </p:nvSpPr>
        <p:spPr>
          <a:xfrm>
            <a:off x="8229599" y="2019681"/>
            <a:ext cx="748915" cy="484632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89230E9-7D4A-6D4B-6BBA-24B22C9DD09B}"/>
              </a:ext>
            </a:extLst>
          </p:cNvPr>
          <p:cNvSpPr txBox="1"/>
          <p:nvPr/>
        </p:nvSpPr>
        <p:spPr>
          <a:xfrm>
            <a:off x="8001000" y="1462996"/>
            <a:ext cx="1308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Upgrade</a:t>
            </a:r>
            <a:endParaRPr kumimoji="1" lang="ja-JP" altLang="en-US" sz="24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4AD0867-86A0-3440-D248-F92F844B6B89}"/>
              </a:ext>
            </a:extLst>
          </p:cNvPr>
          <p:cNvSpPr txBox="1"/>
          <p:nvPr/>
        </p:nvSpPr>
        <p:spPr>
          <a:xfrm>
            <a:off x="186142" y="1076247"/>
            <a:ext cx="45014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600" dirty="0"/>
              <a:t>More efficient data taking</a:t>
            </a:r>
          </a:p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600" dirty="0"/>
              <a:t>Enable us analyze</a:t>
            </a:r>
            <a:br>
              <a:rPr kumimoji="1" lang="en-US" altLang="ja-JP" sz="2600" dirty="0"/>
            </a:br>
            <a:r>
              <a:rPr kumimoji="1" lang="en-US" altLang="ja-JP" sz="2600" dirty="0"/>
              <a:t>on larger kinematical region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3F16072-0566-71BC-B1F7-81036BF48AAA}"/>
              </a:ext>
            </a:extLst>
          </p:cNvPr>
          <p:cNvSpPr txBox="1"/>
          <p:nvPr/>
        </p:nvSpPr>
        <p:spPr>
          <a:xfrm>
            <a:off x="155662" y="2605078"/>
            <a:ext cx="53593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600" b="1" dirty="0" err="1"/>
              <a:t>Λd</a:t>
            </a:r>
            <a:r>
              <a:rPr kumimoji="1" lang="en-US" altLang="ja-JP" sz="2600" b="1" dirty="0"/>
              <a:t> ~ 10 times statistic than K-pp</a:t>
            </a:r>
          </a:p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600" b="1" dirty="0" err="1"/>
              <a:t>Λpn</a:t>
            </a:r>
            <a:r>
              <a:rPr kumimoji="1" lang="en-US" altLang="ja-JP" sz="2600" b="1" dirty="0"/>
              <a:t> ~ the same order as K-pp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1F7A71-07ED-D1E1-D3C1-397AAFF8052F}"/>
              </a:ext>
            </a:extLst>
          </p:cNvPr>
          <p:cNvSpPr txBox="1"/>
          <p:nvPr/>
        </p:nvSpPr>
        <p:spPr>
          <a:xfrm>
            <a:off x="11353800" y="12701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18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55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65A1-942A-1FA1-6CCE-3B82D30E5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57A7A0-4930-0F71-04AA-93AEB45E9C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Cylindrical Neutron Counter, CNC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E7E877-E174-130C-0B1B-F161F121DAC7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19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0A7DF13-1442-67B2-7F03-F234F579A588}"/>
              </a:ext>
            </a:extLst>
          </p:cNvPr>
          <p:cNvGrpSpPr/>
          <p:nvPr/>
        </p:nvGrpSpPr>
        <p:grpSpPr>
          <a:xfrm>
            <a:off x="152607" y="2685851"/>
            <a:ext cx="6349690" cy="3743841"/>
            <a:chOff x="2355850" y="3200400"/>
            <a:chExt cx="5123469" cy="3097214"/>
          </a:xfrm>
        </p:grpSpPr>
        <p:pic>
          <p:nvPicPr>
            <p:cNvPr id="7" name="図 6" descr="グラフ, 折れ線グラフ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F3A96298-2791-ECA0-4832-62090179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850" y="3200400"/>
              <a:ext cx="4039362" cy="3086100"/>
            </a:xfrm>
            <a:prstGeom prst="rect">
              <a:avLst/>
            </a:prstGeom>
          </p:spPr>
        </p:pic>
        <p:pic>
          <p:nvPicPr>
            <p:cNvPr id="9" name="図 8" descr="グラフ, 折れ線グラフ, ヒストグラム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336E0BD-7046-862C-7E00-1A3D973D8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786" y="4724400"/>
              <a:ext cx="2172533" cy="1573214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D8599D5-5252-9BCA-F18B-F85FD0FBDAA2}"/>
                </a:ext>
              </a:extLst>
            </p:cNvPr>
            <p:cNvSpPr/>
            <p:nvPr/>
          </p:nvSpPr>
          <p:spPr>
            <a:xfrm>
              <a:off x="2895600" y="4068054"/>
              <a:ext cx="2209800" cy="1799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7" name="図 16" descr="窓の外を見ている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9CAA1E7-BDDA-3D2E-390F-D157642067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3"/>
          <a:stretch/>
        </p:blipFill>
        <p:spPr>
          <a:xfrm>
            <a:off x="5469069" y="1483133"/>
            <a:ext cx="5118093" cy="2174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498896E-CD41-67E7-3BD7-33B807CC9B17}"/>
                  </a:ext>
                </a:extLst>
              </p:cNvPr>
              <p:cNvSpPr txBox="1"/>
              <p:nvPr/>
            </p:nvSpPr>
            <p:spPr>
              <a:xfrm>
                <a:off x="266149" y="1026099"/>
                <a:ext cx="4805482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3000" b="1" dirty="0"/>
                  <a:t>The required performance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kumimoji="1" lang="en-US" altLang="ja-JP" sz="3000" b="1" i="1" smtClean="0">
                              <a:latin typeface="Cambria Math" panose="02040503050406030204" pitchFamily="18" charset="0"/>
                            </a:rPr>
                            <m:t>𝒕𝒉𝒊𝒄𝒌</m:t>
                          </m:r>
                        </m:sub>
                      </m:sSub>
                      <m:r>
                        <a:rPr kumimoji="1" lang="en-US" altLang="ja-JP" sz="3000" b="1" i="1" smtClean="0">
                          <a:latin typeface="Cambria Math" panose="02040503050406030204" pitchFamily="18" charset="0"/>
                        </a:rPr>
                        <m:t>&gt; </m:t>
                      </m:r>
                      <m:sSub>
                        <m:sSubPr>
                          <m:ctrlPr>
                            <a:rPr kumimoji="1" lang="en-US" altLang="ja-JP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kumimoji="1" lang="en-US" altLang="ja-JP" sz="3000" b="1" i="1" smtClean="0">
                              <a:latin typeface="Cambria Math" panose="02040503050406030204" pitchFamily="18" charset="0"/>
                            </a:rPr>
                            <m:t>𝒕𝒊𝒎𝒆</m:t>
                          </m:r>
                        </m:sub>
                      </m:sSub>
                    </m:oMath>
                  </m:oMathPara>
                </a14:m>
                <a:endParaRPr kumimoji="1" lang="en-US" altLang="ja-JP" sz="3000" b="1" dirty="0"/>
              </a:p>
              <a:p>
                <a:pPr algn="ctr"/>
                <a:r>
                  <a:rPr kumimoji="1" lang="en-US" altLang="ja-JP" sz="3000" b="1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kumimoji="1" lang="en-US" altLang="ja-JP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kumimoji="1" lang="en-US" altLang="ja-JP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𝒕𝒊𝒎𝒆</m:t>
                        </m:r>
                      </m:sub>
                    </m:sSub>
                    <m:r>
                      <a:rPr kumimoji="1" lang="en-US" altLang="ja-JP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kumimoji="1" lang="en-US" altLang="ja-JP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𝟖𝟎</m:t>
                    </m:r>
                  </m:oMath>
                </a14:m>
                <a:r>
                  <a:rPr kumimoji="1" lang="en-US" altLang="ja-JP" sz="3000" b="1" dirty="0" err="1">
                    <a:solidFill>
                      <a:srgbClr val="FF0000"/>
                    </a:solidFill>
                  </a:rPr>
                  <a:t>ps</a:t>
                </a:r>
                <a:endParaRPr kumimoji="1" lang="ja-JP" altLang="en-US" sz="30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498896E-CD41-67E7-3BD7-33B807CC9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49" y="1026099"/>
                <a:ext cx="4805482" cy="1477328"/>
              </a:xfrm>
              <a:prstGeom prst="rect">
                <a:avLst/>
              </a:prstGeom>
              <a:blipFill>
                <a:blip r:embed="rId5"/>
                <a:stretch>
                  <a:fillRect l="-2639" t="-4237" r="-2375" b="-110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図 19" descr="電子機器の部品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B2E850D-653F-83D4-E929-F61541520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34" y="842225"/>
            <a:ext cx="2879059" cy="193920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905A9DD-1452-FF03-ADB3-7341B1B507F7}"/>
              </a:ext>
            </a:extLst>
          </p:cNvPr>
          <p:cNvSpPr txBox="1"/>
          <p:nvPr/>
        </p:nvSpPr>
        <p:spPr>
          <a:xfrm>
            <a:off x="5486400" y="980540"/>
            <a:ext cx="287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Proto-type test exp. in 2025</a:t>
            </a:r>
            <a:endParaRPr kumimoji="1" lang="ja-JP" altLang="en-US"/>
          </a:p>
        </p:txBody>
      </p:sp>
      <p:pic>
        <p:nvPicPr>
          <p:cNvPr id="23" name="図 22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F49E12D-B5DB-0F1D-0012-17D9FB131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97" y="3734650"/>
            <a:ext cx="4823394" cy="30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521EE-9664-F5B8-8B90-E84179AFF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タイトル 1">
                <a:extLst>
                  <a:ext uri="{FF2B5EF4-FFF2-40B4-BE49-F238E27FC236}">
                    <a16:creationId xmlns:a16="http://schemas.microsoft.com/office/drawing/2014/main" id="{94FC4534-4D4B-8C6C-9870-E432AD455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77787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b="1" dirty="0">
                    <a:solidFill>
                      <a:schemeClr val="bg1"/>
                    </a:solidFill>
                    <a:ea typeface="ＭＳ Ｐゴシック"/>
                    <a:cs typeface="Calibri"/>
                  </a:rPr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Calibri"/>
                          </a:rPr>
                        </m:ctrlPr>
                      </m:sSupPr>
                      <m:e>
                        <m:r>
                          <a:rPr lang="en-US" altLang="ja-JP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Calibri"/>
                          </a:rPr>
                          <m:t>𝑲</m:t>
                        </m:r>
                      </m:e>
                      <m:sup>
                        <m:r>
                          <a:rPr lang="en-US" altLang="ja-JP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Calibri"/>
                          </a:rPr>
                          <m:t>−</m:t>
                        </m:r>
                      </m:sup>
                    </m:sSup>
                    <m:r>
                      <a:rPr lang="en-US" altLang="ja-JP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ＭＳ Ｐゴシック"/>
                        <a:cs typeface="Calibri"/>
                      </a:rPr>
                      <m:t>𝒑𝒑</m:t>
                    </m:r>
                  </m:oMath>
                </a14:m>
                <a:r>
                  <a:rPr lang="en-US" altLang="ja-JP" b="1" dirty="0">
                    <a:solidFill>
                      <a:schemeClr val="bg1"/>
                    </a:solidFill>
                    <a:ea typeface="ＭＳ Ｐゴシック"/>
                    <a:cs typeface="Calibri"/>
                  </a:rPr>
                  <a:t>” observed : J-PARC E15</a:t>
                </a:r>
                <a:endParaRPr lang="ja-JP" altLang="en-US" b="1" dirty="0">
                  <a:solidFill>
                    <a:schemeClr val="bg1"/>
                  </a:solidFill>
                  <a:ea typeface="ＭＳ Ｐゴシック"/>
                  <a:cs typeface="Calibri"/>
                </a:endParaRPr>
              </a:p>
            </p:txBody>
          </p:sp>
        </mc:Choice>
        <mc:Fallback xmlns="">
          <p:sp>
            <p:nvSpPr>
              <p:cNvPr id="7" name="タイトル 1">
                <a:extLst>
                  <a:ext uri="{FF2B5EF4-FFF2-40B4-BE49-F238E27FC236}">
                    <a16:creationId xmlns:a16="http://schemas.microsoft.com/office/drawing/2014/main" id="{94FC4534-4D4B-8C6C-9870-E432AD455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77875"/>
              </a:xfrm>
              <a:prstGeom prst="rect">
                <a:avLst/>
              </a:prstGeom>
              <a:blipFill>
                <a:blip r:embed="rId3"/>
                <a:stretch>
                  <a:fillRect t="-19355" b="-322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A8CFE4F-DD5A-D7C1-B51A-BFE8724B4A68}"/>
              </a:ext>
            </a:extLst>
          </p:cNvPr>
          <p:cNvSpPr txBox="1"/>
          <p:nvPr/>
        </p:nvSpPr>
        <p:spPr>
          <a:xfrm>
            <a:off x="11734800" y="12701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2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4C59871-EF91-3730-2F5F-3F93879F0CAE}"/>
                  </a:ext>
                </a:extLst>
              </p:cNvPr>
              <p:cNvSpPr txBox="1"/>
              <p:nvPr/>
            </p:nvSpPr>
            <p:spPr>
              <a:xfrm>
                <a:off x="228866" y="863211"/>
                <a:ext cx="7025321" cy="1692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ja-JP" sz="2800" b="1" dirty="0">
                    <a:solidFill>
                      <a:schemeClr val="tx1"/>
                    </a:solidFill>
                  </a:rPr>
                  <a:t>in-flight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kumimoji="1"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ja-JP" sz="28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1" lang="en-US" altLang="ja-JP" sz="2800" b="1" dirty="0">
                    <a:solidFill>
                      <a:schemeClr val="tx1"/>
                    </a:solidFill>
                  </a:rPr>
                  <a:t>) reaction</a:t>
                </a:r>
              </a:p>
              <a:p>
                <a:pPr marL="914400" lvl="1" indent="-457200">
                  <a:buFont typeface="Wingdings" pitchFamily="2" charset="2"/>
                  <a:buChar char="ü"/>
                </a:pPr>
                <a:r>
                  <a:rPr kumimoji="1" lang="en-US" altLang="ja-JP" sz="2400" dirty="0">
                    <a:solidFill>
                      <a:schemeClr val="tx1"/>
                    </a:solidFill>
                  </a:rPr>
                  <a:t>Effectively produce k</a:t>
                </a:r>
                <a:r>
                  <a:rPr kumimoji="1" lang="en-US" altLang="ja-JP" sz="2400" dirty="0"/>
                  <a:t>aonic nuclei</a:t>
                </a:r>
                <a:endParaRPr kumimoji="1" lang="en-US" altLang="ja-JP" sz="2400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Wingdings" pitchFamily="2" charset="2"/>
                  <a:buChar char="ü"/>
                </a:pPr>
                <a:r>
                  <a:rPr kumimoji="1" lang="en-US" altLang="ja-JP" sz="2400" dirty="0">
                    <a:solidFill>
                      <a:schemeClr val="tx1"/>
                    </a:solidFill>
                  </a:rPr>
                  <a:t>Simplest target allows an </a:t>
                </a:r>
                <a:r>
                  <a:rPr kumimoji="1" lang="en-US" altLang="ja-JP" sz="2400" b="1" dirty="0">
                    <a:solidFill>
                      <a:schemeClr val="tx1"/>
                    </a:solidFill>
                  </a:rPr>
                  <a:t>exclusive analysis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ja-JP" sz="2800" b="1" dirty="0">
                    <a:solidFill>
                      <a:schemeClr val="tx1"/>
                    </a:solidFill>
                  </a:rPr>
                  <a:t>Covering a wide kinematical region</a:t>
                </a:r>
                <a:endParaRPr kumimoji="1" lang="ja-JP" altLang="en-US" sz="2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4C59871-EF91-3730-2F5F-3F93879F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66" y="863211"/>
                <a:ext cx="7025321" cy="1692771"/>
              </a:xfrm>
              <a:prstGeom prst="rect">
                <a:avLst/>
              </a:prstGeom>
              <a:blipFill>
                <a:blip r:embed="rId4"/>
                <a:stretch>
                  <a:fillRect l="-1625" t="-4478" r="-361" b="-89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F315E48-5285-7CA9-5348-75FCFDEE3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44" y="811187"/>
            <a:ext cx="3694237" cy="3075013"/>
          </a:xfrm>
          <a:prstGeom prst="rect">
            <a:avLst/>
          </a:prstGeom>
        </p:spPr>
      </p:pic>
      <p:pic>
        <p:nvPicPr>
          <p:cNvPr id="15" name="図 14" descr="グラフ, ヒスト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EEEFEC3-E402-0255-CF66-F720BD714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67" y="3817955"/>
            <a:ext cx="3079948" cy="2995401"/>
          </a:xfrm>
          <a:prstGeom prst="rect">
            <a:avLst/>
          </a:prstGeom>
        </p:spPr>
      </p:pic>
      <p:pic>
        <p:nvPicPr>
          <p:cNvPr id="17" name="図 16" descr="モニター, 顔, テーブル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F3D2445-5D41-A64B-2192-2D0AA0A46A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34" y="4407030"/>
            <a:ext cx="685800" cy="358181"/>
          </a:xfrm>
          <a:prstGeom prst="rect">
            <a:avLst/>
          </a:prstGeom>
        </p:spPr>
      </p:pic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52D79D73-000C-D8C5-3AA7-E996E8931623}"/>
              </a:ext>
            </a:extLst>
          </p:cNvPr>
          <p:cNvGrpSpPr/>
          <p:nvPr/>
        </p:nvGrpSpPr>
        <p:grpSpPr>
          <a:xfrm>
            <a:off x="-30651" y="2628199"/>
            <a:ext cx="5376063" cy="4134890"/>
            <a:chOff x="-30651" y="2628199"/>
            <a:chExt cx="5376063" cy="4134890"/>
          </a:xfrm>
        </p:grpSpPr>
        <p:pic>
          <p:nvPicPr>
            <p:cNvPr id="75" name="図 74" descr="グラフ, 箱ひげ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B5885353-650D-CB41-266D-F82CE70CB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21" y="2628199"/>
              <a:ext cx="1478852" cy="286942"/>
            </a:xfrm>
            <a:prstGeom prst="rect">
              <a:avLst/>
            </a:prstGeom>
          </p:spPr>
        </p:pic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A1635572-44A0-5005-3C27-56E8C615549D}"/>
                </a:ext>
              </a:extLst>
            </p:cNvPr>
            <p:cNvGrpSpPr/>
            <p:nvPr/>
          </p:nvGrpSpPr>
          <p:grpSpPr>
            <a:xfrm>
              <a:off x="479342" y="2875582"/>
              <a:ext cx="4321904" cy="3419704"/>
              <a:chOff x="2043207" y="3064031"/>
              <a:chExt cx="4754094" cy="3761674"/>
            </a:xfrm>
          </p:grpSpPr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845858F6-80BA-C310-5F71-1B38CF8E8E09}"/>
                  </a:ext>
                </a:extLst>
              </p:cNvPr>
              <p:cNvGrpSpPr/>
              <p:nvPr/>
            </p:nvGrpSpPr>
            <p:grpSpPr>
              <a:xfrm>
                <a:off x="2254339" y="3354180"/>
                <a:ext cx="4104553" cy="3452171"/>
                <a:chOff x="4113733" y="3738120"/>
                <a:chExt cx="3083812" cy="2357879"/>
              </a:xfrm>
            </p:grpSpPr>
            <p:sp>
              <p:nvSpPr>
                <p:cNvPr id="18" name="フレーム 17">
                  <a:extLst>
                    <a:ext uri="{FF2B5EF4-FFF2-40B4-BE49-F238E27FC236}">
                      <a16:creationId xmlns:a16="http://schemas.microsoft.com/office/drawing/2014/main" id="{629BA865-522C-C1D3-B783-0AC7B704813B}"/>
                    </a:ext>
                  </a:extLst>
                </p:cNvPr>
                <p:cNvSpPr/>
                <p:nvPr/>
              </p:nvSpPr>
              <p:spPr>
                <a:xfrm>
                  <a:off x="4201368" y="3738120"/>
                  <a:ext cx="2932226" cy="2357879"/>
                </a:xfrm>
                <a:prstGeom prst="fram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F4738272-9C88-E718-DA1C-50770D2E8CA4}"/>
                    </a:ext>
                  </a:extLst>
                </p:cNvPr>
                <p:cNvSpPr/>
                <p:nvPr/>
              </p:nvSpPr>
              <p:spPr>
                <a:xfrm>
                  <a:off x="4481440" y="3816140"/>
                  <a:ext cx="2376560" cy="220366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正方形/長方形 19">
                  <a:extLst>
                    <a:ext uri="{FF2B5EF4-FFF2-40B4-BE49-F238E27FC236}">
                      <a16:creationId xmlns:a16="http://schemas.microsoft.com/office/drawing/2014/main" id="{E63EDC70-8892-EB0F-E69C-0DE0751B01A5}"/>
                    </a:ext>
                  </a:extLst>
                </p:cNvPr>
                <p:cNvSpPr/>
                <p:nvPr/>
              </p:nvSpPr>
              <p:spPr>
                <a:xfrm>
                  <a:off x="4905481" y="3848400"/>
                  <a:ext cx="1524000" cy="1152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8249C929-AB35-A1FD-7536-778894272B49}"/>
                    </a:ext>
                  </a:extLst>
                </p:cNvPr>
                <p:cNvSpPr/>
                <p:nvPr/>
              </p:nvSpPr>
              <p:spPr>
                <a:xfrm>
                  <a:off x="4905481" y="5885100"/>
                  <a:ext cx="1524000" cy="1152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7CB7AFE7-A65E-E812-E788-1D564373DFB9}"/>
                    </a:ext>
                  </a:extLst>
                </p:cNvPr>
                <p:cNvSpPr/>
                <p:nvPr/>
              </p:nvSpPr>
              <p:spPr>
                <a:xfrm>
                  <a:off x="4905481" y="4024800"/>
                  <a:ext cx="1524000" cy="72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9" name="正方形/長方形 28">
                  <a:extLst>
                    <a:ext uri="{FF2B5EF4-FFF2-40B4-BE49-F238E27FC236}">
                      <a16:creationId xmlns:a16="http://schemas.microsoft.com/office/drawing/2014/main" id="{F406364C-49C3-7742-6B03-A161907EB934}"/>
                    </a:ext>
                  </a:extLst>
                </p:cNvPr>
                <p:cNvSpPr/>
                <p:nvPr/>
              </p:nvSpPr>
              <p:spPr>
                <a:xfrm>
                  <a:off x="4905481" y="5103900"/>
                  <a:ext cx="1524000" cy="72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正方形/長方形 31">
                  <a:extLst>
                    <a:ext uri="{FF2B5EF4-FFF2-40B4-BE49-F238E27FC236}">
                      <a16:creationId xmlns:a16="http://schemas.microsoft.com/office/drawing/2014/main" id="{D35D5763-C526-4C4E-733D-56790898AFB2}"/>
                    </a:ext>
                  </a:extLst>
                </p:cNvPr>
                <p:cNvSpPr/>
                <p:nvPr/>
              </p:nvSpPr>
              <p:spPr>
                <a:xfrm>
                  <a:off x="4113733" y="4800092"/>
                  <a:ext cx="381000" cy="2667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AD202FEF-B8C7-921C-FDF3-83898668DBEA}"/>
                    </a:ext>
                  </a:extLst>
                </p:cNvPr>
                <p:cNvSpPr/>
                <p:nvPr/>
              </p:nvSpPr>
              <p:spPr>
                <a:xfrm>
                  <a:off x="6816545" y="4783708"/>
                  <a:ext cx="381000" cy="2667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正方形/長方形 33">
                  <a:extLst>
                    <a:ext uri="{FF2B5EF4-FFF2-40B4-BE49-F238E27FC236}">
                      <a16:creationId xmlns:a16="http://schemas.microsoft.com/office/drawing/2014/main" id="{A041D994-A36B-C657-CAC0-0A80645FE178}"/>
                    </a:ext>
                  </a:extLst>
                </p:cNvPr>
                <p:cNvSpPr/>
                <p:nvPr/>
              </p:nvSpPr>
              <p:spPr>
                <a:xfrm>
                  <a:off x="5456601" y="4856988"/>
                  <a:ext cx="381000" cy="15290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円/楕円 34">
                    <a:extLst>
                      <a:ext uri="{FF2B5EF4-FFF2-40B4-BE49-F238E27FC236}">
                        <a16:creationId xmlns:a16="http://schemas.microsoft.com/office/drawing/2014/main" id="{983553BC-83CB-B55F-35AD-06CB0C95F030}"/>
                      </a:ext>
                    </a:extLst>
                  </p:cNvPr>
                  <p:cNvSpPr/>
                  <p:nvPr/>
                </p:nvSpPr>
                <p:spPr>
                  <a:xfrm>
                    <a:off x="2043207" y="4883870"/>
                    <a:ext cx="574382" cy="48883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ja-JP" altLang="en-US" sz="2800"/>
                  </a:p>
                </p:txBody>
              </p:sp>
            </mc:Choice>
            <mc:Fallback xmlns="">
              <p:sp>
                <p:nvSpPr>
                  <p:cNvPr id="35" name="円/楕円 34">
                    <a:extLst>
                      <a:ext uri="{FF2B5EF4-FFF2-40B4-BE49-F238E27FC236}">
                        <a16:creationId xmlns:a16="http://schemas.microsoft.com/office/drawing/2014/main" id="{983553BC-83CB-B55F-35AD-06CB0C95F0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3207" y="4883870"/>
                    <a:ext cx="574382" cy="48883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23256" b="-2703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右矢印 36">
                <a:extLst>
                  <a:ext uri="{FF2B5EF4-FFF2-40B4-BE49-F238E27FC236}">
                    <a16:creationId xmlns:a16="http://schemas.microsoft.com/office/drawing/2014/main" id="{6BB027A5-2F70-C39C-1826-EC101F712B1B}"/>
                  </a:ext>
                </a:extLst>
              </p:cNvPr>
              <p:cNvSpPr/>
              <p:nvPr/>
            </p:nvSpPr>
            <p:spPr>
              <a:xfrm>
                <a:off x="2683916" y="5063658"/>
                <a:ext cx="1480344" cy="95039"/>
              </a:xfrm>
              <a:prstGeom prst="rightArrow">
                <a:avLst>
                  <a:gd name="adj1" fmla="val 50000"/>
                  <a:gd name="adj2" fmla="val 195084"/>
                </a:avLst>
              </a:prstGeom>
              <a:solidFill>
                <a:srgbClr val="FF0000"/>
              </a:solidFill>
              <a:ln cap="rnd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438400"/>
                          <a:gd name="connsiteY0" fmla="*/ 34706 h 138824"/>
                          <a:gd name="connsiteX1" fmla="*/ 541894 w 2438400"/>
                          <a:gd name="connsiteY1" fmla="*/ 34706 h 138824"/>
                          <a:gd name="connsiteX2" fmla="*/ 1105464 w 2438400"/>
                          <a:gd name="connsiteY2" fmla="*/ 34706 h 138824"/>
                          <a:gd name="connsiteX3" fmla="*/ 1582331 w 2438400"/>
                          <a:gd name="connsiteY3" fmla="*/ 34706 h 138824"/>
                          <a:gd name="connsiteX4" fmla="*/ 2167577 w 2438400"/>
                          <a:gd name="connsiteY4" fmla="*/ 34706 h 138824"/>
                          <a:gd name="connsiteX5" fmla="*/ 2167577 w 2438400"/>
                          <a:gd name="connsiteY5" fmla="*/ 0 h 138824"/>
                          <a:gd name="connsiteX6" fmla="*/ 2438400 w 2438400"/>
                          <a:gd name="connsiteY6" fmla="*/ 69412 h 138824"/>
                          <a:gd name="connsiteX7" fmla="*/ 2167577 w 2438400"/>
                          <a:gd name="connsiteY7" fmla="*/ 138824 h 138824"/>
                          <a:gd name="connsiteX8" fmla="*/ 2167577 w 2438400"/>
                          <a:gd name="connsiteY8" fmla="*/ 104118 h 138824"/>
                          <a:gd name="connsiteX9" fmla="*/ 1669034 w 2438400"/>
                          <a:gd name="connsiteY9" fmla="*/ 104118 h 138824"/>
                          <a:gd name="connsiteX10" fmla="*/ 1083789 w 2438400"/>
                          <a:gd name="connsiteY10" fmla="*/ 104118 h 138824"/>
                          <a:gd name="connsiteX11" fmla="*/ 563570 w 2438400"/>
                          <a:gd name="connsiteY11" fmla="*/ 104118 h 138824"/>
                          <a:gd name="connsiteX12" fmla="*/ 0 w 2438400"/>
                          <a:gd name="connsiteY12" fmla="*/ 104118 h 138824"/>
                          <a:gd name="connsiteX13" fmla="*/ 0 w 2438400"/>
                          <a:gd name="connsiteY13" fmla="*/ 34706 h 138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438400" h="138824" fill="none" extrusionOk="0">
                            <a:moveTo>
                              <a:pt x="0" y="34706"/>
                            </a:moveTo>
                            <a:cubicBezTo>
                              <a:pt x="132452" y="22172"/>
                              <a:pt x="365848" y="56590"/>
                              <a:pt x="541894" y="34706"/>
                            </a:cubicBezTo>
                            <a:cubicBezTo>
                              <a:pt x="717940" y="12822"/>
                              <a:pt x="841345" y="11103"/>
                              <a:pt x="1105464" y="34706"/>
                            </a:cubicBezTo>
                            <a:cubicBezTo>
                              <a:pt x="1369583" y="58310"/>
                              <a:pt x="1353765" y="39829"/>
                              <a:pt x="1582331" y="34706"/>
                            </a:cubicBezTo>
                            <a:cubicBezTo>
                              <a:pt x="1810897" y="29583"/>
                              <a:pt x="1878153" y="30377"/>
                              <a:pt x="2167577" y="34706"/>
                            </a:cubicBezTo>
                            <a:cubicBezTo>
                              <a:pt x="2166223" y="17874"/>
                              <a:pt x="2167056" y="7255"/>
                              <a:pt x="2167577" y="0"/>
                            </a:cubicBezTo>
                            <a:cubicBezTo>
                              <a:pt x="2229992" y="11805"/>
                              <a:pt x="2378016" y="51232"/>
                              <a:pt x="2438400" y="69412"/>
                            </a:cubicBezTo>
                            <a:cubicBezTo>
                              <a:pt x="2304119" y="99724"/>
                              <a:pt x="2267494" y="111079"/>
                              <a:pt x="2167577" y="138824"/>
                            </a:cubicBezTo>
                            <a:cubicBezTo>
                              <a:pt x="2168325" y="126650"/>
                              <a:pt x="2167003" y="116811"/>
                              <a:pt x="2167577" y="104118"/>
                            </a:cubicBezTo>
                            <a:cubicBezTo>
                              <a:pt x="1987678" y="109464"/>
                              <a:pt x="1817506" y="102482"/>
                              <a:pt x="1669034" y="104118"/>
                            </a:cubicBezTo>
                            <a:cubicBezTo>
                              <a:pt x="1520562" y="105754"/>
                              <a:pt x="1374097" y="95912"/>
                              <a:pt x="1083789" y="104118"/>
                            </a:cubicBezTo>
                            <a:cubicBezTo>
                              <a:pt x="793481" y="112324"/>
                              <a:pt x="810687" y="83678"/>
                              <a:pt x="563570" y="104118"/>
                            </a:cubicBezTo>
                            <a:cubicBezTo>
                              <a:pt x="316453" y="124558"/>
                              <a:pt x="247115" y="93768"/>
                              <a:pt x="0" y="104118"/>
                            </a:cubicBezTo>
                            <a:cubicBezTo>
                              <a:pt x="-439" y="85192"/>
                              <a:pt x="-1765" y="63623"/>
                              <a:pt x="0" y="34706"/>
                            </a:cubicBezTo>
                            <a:close/>
                          </a:path>
                          <a:path w="2438400" h="138824" stroke="0" extrusionOk="0">
                            <a:moveTo>
                              <a:pt x="0" y="34706"/>
                            </a:moveTo>
                            <a:cubicBezTo>
                              <a:pt x="257887" y="54173"/>
                              <a:pt x="353619" y="36647"/>
                              <a:pt x="520218" y="34706"/>
                            </a:cubicBezTo>
                            <a:cubicBezTo>
                              <a:pt x="686817" y="32765"/>
                              <a:pt x="773143" y="48414"/>
                              <a:pt x="997085" y="34706"/>
                            </a:cubicBezTo>
                            <a:cubicBezTo>
                              <a:pt x="1221027" y="20998"/>
                              <a:pt x="1344002" y="12343"/>
                              <a:pt x="1582331" y="34706"/>
                            </a:cubicBezTo>
                            <a:cubicBezTo>
                              <a:pt x="1820660" y="57069"/>
                              <a:pt x="1882815" y="43779"/>
                              <a:pt x="2167577" y="34706"/>
                            </a:cubicBezTo>
                            <a:cubicBezTo>
                              <a:pt x="2166733" y="20971"/>
                              <a:pt x="2168059" y="10505"/>
                              <a:pt x="2167577" y="0"/>
                            </a:cubicBezTo>
                            <a:cubicBezTo>
                              <a:pt x="2239079" y="21083"/>
                              <a:pt x="2324697" y="37323"/>
                              <a:pt x="2438400" y="69412"/>
                            </a:cubicBezTo>
                            <a:cubicBezTo>
                              <a:pt x="2349011" y="99610"/>
                              <a:pt x="2237712" y="113817"/>
                              <a:pt x="2167577" y="138824"/>
                            </a:cubicBezTo>
                            <a:cubicBezTo>
                              <a:pt x="2167142" y="126514"/>
                              <a:pt x="2168174" y="116199"/>
                              <a:pt x="2167577" y="104118"/>
                            </a:cubicBezTo>
                            <a:cubicBezTo>
                              <a:pt x="2025939" y="122880"/>
                              <a:pt x="1843092" y="130979"/>
                              <a:pt x="1625683" y="104118"/>
                            </a:cubicBezTo>
                            <a:cubicBezTo>
                              <a:pt x="1408274" y="77257"/>
                              <a:pt x="1344926" y="97197"/>
                              <a:pt x="1105464" y="104118"/>
                            </a:cubicBezTo>
                            <a:cubicBezTo>
                              <a:pt x="866002" y="111039"/>
                              <a:pt x="643524" y="109264"/>
                              <a:pt x="520218" y="104118"/>
                            </a:cubicBezTo>
                            <a:cubicBezTo>
                              <a:pt x="396912" y="98972"/>
                              <a:pt x="153580" y="128969"/>
                              <a:pt x="0" y="104118"/>
                            </a:cubicBezTo>
                            <a:cubicBezTo>
                              <a:pt x="39" y="85760"/>
                              <a:pt x="-693" y="53842"/>
                              <a:pt x="0" y="3470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円/楕円 37">
                    <a:extLst>
                      <a:ext uri="{FF2B5EF4-FFF2-40B4-BE49-F238E27FC236}">
                        <a16:creationId xmlns:a16="http://schemas.microsoft.com/office/drawing/2014/main" id="{08A7A27F-1582-B3D7-F0D2-A1FF4145854C}"/>
                      </a:ext>
                    </a:extLst>
                  </p:cNvPr>
                  <p:cNvSpPr/>
                  <p:nvPr/>
                </p:nvSpPr>
                <p:spPr>
                  <a:xfrm>
                    <a:off x="3656514" y="4437213"/>
                    <a:ext cx="457200" cy="461665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kumimoji="1" lang="ja-JP" altLang="en-US" sz="28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円/楕円 37">
                    <a:extLst>
                      <a:ext uri="{FF2B5EF4-FFF2-40B4-BE49-F238E27FC236}">
                        <a16:creationId xmlns:a16="http://schemas.microsoft.com/office/drawing/2014/main" id="{08A7A27F-1582-B3D7-F0D2-A1FF414585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6514" y="4437213"/>
                    <a:ext cx="457200" cy="46166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l="-11429" b="-2857"/>
                    </a:stretch>
                  </a:blipFill>
                  <a:ln>
                    <a:solidFill>
                      <a:srgbClr val="FFFF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円/楕円 38">
                    <a:extLst>
                      <a:ext uri="{FF2B5EF4-FFF2-40B4-BE49-F238E27FC236}">
                        <a16:creationId xmlns:a16="http://schemas.microsoft.com/office/drawing/2014/main" id="{020EDDAD-5687-3428-21FD-752E889C6611}"/>
                      </a:ext>
                    </a:extLst>
                  </p:cNvPr>
                  <p:cNvSpPr/>
                  <p:nvPr/>
                </p:nvSpPr>
                <p:spPr>
                  <a:xfrm>
                    <a:off x="3148802" y="3064031"/>
                    <a:ext cx="457200" cy="46166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kumimoji="1" lang="ja-JP" altLang="en-US" sz="28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円/楕円 38">
                    <a:extLst>
                      <a:ext uri="{FF2B5EF4-FFF2-40B4-BE49-F238E27FC236}">
                        <a16:creationId xmlns:a16="http://schemas.microsoft.com/office/drawing/2014/main" id="{020EDDAD-5687-3428-21FD-752E889C661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802" y="3064031"/>
                    <a:ext cx="457200" cy="46166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28571"/>
                    </a:stretch>
                  </a:blip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円/楕円 39">
                    <a:extLst>
                      <a:ext uri="{FF2B5EF4-FFF2-40B4-BE49-F238E27FC236}">
                        <a16:creationId xmlns:a16="http://schemas.microsoft.com/office/drawing/2014/main" id="{96F1A519-AF48-9669-A10C-6CC6FDAE139D}"/>
                      </a:ext>
                    </a:extLst>
                  </p:cNvPr>
                  <p:cNvSpPr/>
                  <p:nvPr/>
                </p:nvSpPr>
                <p:spPr>
                  <a:xfrm>
                    <a:off x="4935978" y="3158758"/>
                    <a:ext cx="457200" cy="461665"/>
                  </a:xfrm>
                  <a:prstGeom prst="ellipse">
                    <a:avLst/>
                  </a:prstGeom>
                  <a:solidFill>
                    <a:srgbClr val="0432FF"/>
                  </a:solidFill>
                  <a:ln>
                    <a:solidFill>
                      <a:srgbClr val="0432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kumimoji="1" lang="ja-JP" altLang="en-US" sz="28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円/楕円 39">
                    <a:extLst>
                      <a:ext uri="{FF2B5EF4-FFF2-40B4-BE49-F238E27FC236}">
                        <a16:creationId xmlns:a16="http://schemas.microsoft.com/office/drawing/2014/main" id="{96F1A519-AF48-9669-A10C-6CC6FDAE13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5978" y="3158758"/>
                    <a:ext cx="457200" cy="46166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11429" b="-19444"/>
                    </a:stretch>
                  </a:blipFill>
                  <a:ln>
                    <a:solidFill>
                      <a:srgbClr val="0432FF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フリーフォーム 40">
                <a:extLst>
                  <a:ext uri="{FF2B5EF4-FFF2-40B4-BE49-F238E27FC236}">
                    <a16:creationId xmlns:a16="http://schemas.microsoft.com/office/drawing/2014/main" id="{731F4475-AB61-F5D6-06F6-72AF6E4C52DC}"/>
                  </a:ext>
                </a:extLst>
              </p:cNvPr>
              <p:cNvSpPr/>
              <p:nvPr/>
            </p:nvSpPr>
            <p:spPr>
              <a:xfrm rot="8703491" flipV="1">
                <a:off x="3615932" y="3403512"/>
                <a:ext cx="333974" cy="1161929"/>
              </a:xfrm>
              <a:custGeom>
                <a:avLst/>
                <a:gdLst>
                  <a:gd name="connsiteX0" fmla="*/ 336832 w 1044755"/>
                  <a:gd name="connsiteY0" fmla="*/ 0 h 2300749"/>
                  <a:gd name="connsiteX1" fmla="*/ 248342 w 1044755"/>
                  <a:gd name="connsiteY1" fmla="*/ 98323 h 2300749"/>
                  <a:gd name="connsiteX2" fmla="*/ 100858 w 1044755"/>
                  <a:gd name="connsiteY2" fmla="*/ 275304 h 2300749"/>
                  <a:gd name="connsiteX3" fmla="*/ 22200 w 1044755"/>
                  <a:gd name="connsiteY3" fmla="*/ 511278 h 2300749"/>
                  <a:gd name="connsiteX4" fmla="*/ 12368 w 1044755"/>
                  <a:gd name="connsiteY4" fmla="*/ 894736 h 2300749"/>
                  <a:gd name="connsiteX5" fmla="*/ 169684 w 1044755"/>
                  <a:gd name="connsiteY5" fmla="*/ 1356852 h 2300749"/>
                  <a:gd name="connsiteX6" fmla="*/ 454819 w 1044755"/>
                  <a:gd name="connsiteY6" fmla="*/ 1799304 h 2300749"/>
                  <a:gd name="connsiteX7" fmla="*/ 848110 w 1044755"/>
                  <a:gd name="connsiteY7" fmla="*/ 2182762 h 2300749"/>
                  <a:gd name="connsiteX8" fmla="*/ 975929 w 1044755"/>
                  <a:gd name="connsiteY8" fmla="*/ 2261420 h 2300749"/>
                  <a:gd name="connsiteX9" fmla="*/ 1015258 w 1044755"/>
                  <a:gd name="connsiteY9" fmla="*/ 2281084 h 2300749"/>
                  <a:gd name="connsiteX10" fmla="*/ 1044755 w 1044755"/>
                  <a:gd name="connsiteY10" fmla="*/ 2300749 h 230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755" h="2300749">
                    <a:moveTo>
                      <a:pt x="336832" y="0"/>
                    </a:moveTo>
                    <a:cubicBezTo>
                      <a:pt x="307335" y="32774"/>
                      <a:pt x="278617" y="66267"/>
                      <a:pt x="248342" y="98323"/>
                    </a:cubicBezTo>
                    <a:cubicBezTo>
                      <a:pt x="176910" y="173957"/>
                      <a:pt x="152631" y="180388"/>
                      <a:pt x="100858" y="275304"/>
                    </a:cubicBezTo>
                    <a:cubicBezTo>
                      <a:pt x="53041" y="362969"/>
                      <a:pt x="45916" y="416414"/>
                      <a:pt x="22200" y="511278"/>
                    </a:cubicBezTo>
                    <a:cubicBezTo>
                      <a:pt x="2823" y="675988"/>
                      <a:pt x="-11230" y="717747"/>
                      <a:pt x="12368" y="894736"/>
                    </a:cubicBezTo>
                    <a:cubicBezTo>
                      <a:pt x="39546" y="1098572"/>
                      <a:pt x="74662" y="1170609"/>
                      <a:pt x="169684" y="1356852"/>
                    </a:cubicBezTo>
                    <a:cubicBezTo>
                      <a:pt x="253901" y="1521917"/>
                      <a:pt x="332543" y="1660354"/>
                      <a:pt x="454819" y="1799304"/>
                    </a:cubicBezTo>
                    <a:cubicBezTo>
                      <a:pt x="535518" y="1891008"/>
                      <a:pt x="714780" y="2088319"/>
                      <a:pt x="848110" y="2182762"/>
                    </a:cubicBezTo>
                    <a:cubicBezTo>
                      <a:pt x="888934" y="2211679"/>
                      <a:pt x="931183" y="2239047"/>
                      <a:pt x="975929" y="2261420"/>
                    </a:cubicBezTo>
                    <a:cubicBezTo>
                      <a:pt x="989039" y="2267975"/>
                      <a:pt x="1002532" y="2273812"/>
                      <a:pt x="1015258" y="2281084"/>
                    </a:cubicBezTo>
                    <a:cubicBezTo>
                      <a:pt x="1025518" y="2286947"/>
                      <a:pt x="1044755" y="2300749"/>
                      <a:pt x="1044755" y="2300749"/>
                    </a:cubicBezTo>
                  </a:path>
                </a:pathLst>
              </a:custGeom>
              <a:noFill/>
              <a:ln w="38100"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フリーフォーム 41">
                <a:extLst>
                  <a:ext uri="{FF2B5EF4-FFF2-40B4-BE49-F238E27FC236}">
                    <a16:creationId xmlns:a16="http://schemas.microsoft.com/office/drawing/2014/main" id="{98D8B503-C021-E00F-AA0D-2821CF37F3FF}"/>
                  </a:ext>
                </a:extLst>
              </p:cNvPr>
              <p:cNvSpPr/>
              <p:nvPr/>
            </p:nvSpPr>
            <p:spPr>
              <a:xfrm rot="13712610" flipH="1" flipV="1">
                <a:off x="4380993" y="3308703"/>
                <a:ext cx="243705" cy="1451713"/>
              </a:xfrm>
              <a:custGeom>
                <a:avLst/>
                <a:gdLst>
                  <a:gd name="connsiteX0" fmla="*/ 336832 w 1044755"/>
                  <a:gd name="connsiteY0" fmla="*/ 0 h 2300749"/>
                  <a:gd name="connsiteX1" fmla="*/ 248342 w 1044755"/>
                  <a:gd name="connsiteY1" fmla="*/ 98323 h 2300749"/>
                  <a:gd name="connsiteX2" fmla="*/ 100858 w 1044755"/>
                  <a:gd name="connsiteY2" fmla="*/ 275304 h 2300749"/>
                  <a:gd name="connsiteX3" fmla="*/ 22200 w 1044755"/>
                  <a:gd name="connsiteY3" fmla="*/ 511278 h 2300749"/>
                  <a:gd name="connsiteX4" fmla="*/ 12368 w 1044755"/>
                  <a:gd name="connsiteY4" fmla="*/ 894736 h 2300749"/>
                  <a:gd name="connsiteX5" fmla="*/ 169684 w 1044755"/>
                  <a:gd name="connsiteY5" fmla="*/ 1356852 h 2300749"/>
                  <a:gd name="connsiteX6" fmla="*/ 454819 w 1044755"/>
                  <a:gd name="connsiteY6" fmla="*/ 1799304 h 2300749"/>
                  <a:gd name="connsiteX7" fmla="*/ 848110 w 1044755"/>
                  <a:gd name="connsiteY7" fmla="*/ 2182762 h 2300749"/>
                  <a:gd name="connsiteX8" fmla="*/ 975929 w 1044755"/>
                  <a:gd name="connsiteY8" fmla="*/ 2261420 h 2300749"/>
                  <a:gd name="connsiteX9" fmla="*/ 1015258 w 1044755"/>
                  <a:gd name="connsiteY9" fmla="*/ 2281084 h 2300749"/>
                  <a:gd name="connsiteX10" fmla="*/ 1044755 w 1044755"/>
                  <a:gd name="connsiteY10" fmla="*/ 2300749 h 230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755" h="2300749">
                    <a:moveTo>
                      <a:pt x="336832" y="0"/>
                    </a:moveTo>
                    <a:cubicBezTo>
                      <a:pt x="307335" y="32774"/>
                      <a:pt x="278617" y="66267"/>
                      <a:pt x="248342" y="98323"/>
                    </a:cubicBezTo>
                    <a:cubicBezTo>
                      <a:pt x="176910" y="173957"/>
                      <a:pt x="152631" y="180388"/>
                      <a:pt x="100858" y="275304"/>
                    </a:cubicBezTo>
                    <a:cubicBezTo>
                      <a:pt x="53041" y="362969"/>
                      <a:pt x="45916" y="416414"/>
                      <a:pt x="22200" y="511278"/>
                    </a:cubicBezTo>
                    <a:cubicBezTo>
                      <a:pt x="2823" y="675988"/>
                      <a:pt x="-11230" y="717747"/>
                      <a:pt x="12368" y="894736"/>
                    </a:cubicBezTo>
                    <a:cubicBezTo>
                      <a:pt x="39546" y="1098572"/>
                      <a:pt x="74662" y="1170609"/>
                      <a:pt x="169684" y="1356852"/>
                    </a:cubicBezTo>
                    <a:cubicBezTo>
                      <a:pt x="253901" y="1521917"/>
                      <a:pt x="332543" y="1660354"/>
                      <a:pt x="454819" y="1799304"/>
                    </a:cubicBezTo>
                    <a:cubicBezTo>
                      <a:pt x="535518" y="1891008"/>
                      <a:pt x="714780" y="2088319"/>
                      <a:pt x="848110" y="2182762"/>
                    </a:cubicBezTo>
                    <a:cubicBezTo>
                      <a:pt x="888934" y="2211679"/>
                      <a:pt x="931183" y="2239047"/>
                      <a:pt x="975929" y="2261420"/>
                    </a:cubicBezTo>
                    <a:cubicBezTo>
                      <a:pt x="989039" y="2267975"/>
                      <a:pt x="1002532" y="2273812"/>
                      <a:pt x="1015258" y="2281084"/>
                    </a:cubicBezTo>
                    <a:cubicBezTo>
                      <a:pt x="1025518" y="2286947"/>
                      <a:pt x="1044755" y="2300749"/>
                      <a:pt x="1044755" y="2300749"/>
                    </a:cubicBezTo>
                  </a:path>
                </a:pathLst>
              </a:custGeom>
              <a:noFill/>
              <a:ln w="38100"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星 5 42">
                <a:extLst>
                  <a:ext uri="{FF2B5EF4-FFF2-40B4-BE49-F238E27FC236}">
                    <a16:creationId xmlns:a16="http://schemas.microsoft.com/office/drawing/2014/main" id="{A243462B-017C-040E-43C6-A3C4DFA7BE69}"/>
                  </a:ext>
                </a:extLst>
              </p:cNvPr>
              <p:cNvSpPr/>
              <p:nvPr/>
            </p:nvSpPr>
            <p:spPr>
              <a:xfrm>
                <a:off x="3575368" y="3456996"/>
                <a:ext cx="339239" cy="30139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星 5 43">
                <a:extLst>
                  <a:ext uri="{FF2B5EF4-FFF2-40B4-BE49-F238E27FC236}">
                    <a16:creationId xmlns:a16="http://schemas.microsoft.com/office/drawing/2014/main" id="{D34E2E89-5423-635C-4EFE-2F2BED52DFCD}"/>
                  </a:ext>
                </a:extLst>
              </p:cNvPr>
              <p:cNvSpPr/>
              <p:nvPr/>
            </p:nvSpPr>
            <p:spPr>
              <a:xfrm>
                <a:off x="4596739" y="3472516"/>
                <a:ext cx="339239" cy="30139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D675F879-624F-EF62-8CA5-94E133F63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97005" y="4800402"/>
                <a:ext cx="465068" cy="3143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円/楕円 46">
                    <a:extLst>
                      <a:ext uri="{FF2B5EF4-FFF2-40B4-BE49-F238E27FC236}">
                        <a16:creationId xmlns:a16="http://schemas.microsoft.com/office/drawing/2014/main" id="{E98B7FDE-B89B-6630-0A6E-522B6C43EF94}"/>
                      </a:ext>
                    </a:extLst>
                  </p:cNvPr>
                  <p:cNvSpPr/>
                  <p:nvPr/>
                </p:nvSpPr>
                <p:spPr>
                  <a:xfrm>
                    <a:off x="6340101" y="4678180"/>
                    <a:ext cx="457200" cy="461665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kumimoji="1" lang="ja-JP" altLang="en-US" sz="28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円/楕円 46">
                    <a:extLst>
                      <a:ext uri="{FF2B5EF4-FFF2-40B4-BE49-F238E27FC236}">
                        <a16:creationId xmlns:a16="http://schemas.microsoft.com/office/drawing/2014/main" id="{E98B7FDE-B89B-6630-0A6E-522B6C43EF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0101" y="4678180"/>
                    <a:ext cx="457200" cy="46166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2778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右矢印 48">
                <a:extLst>
                  <a:ext uri="{FF2B5EF4-FFF2-40B4-BE49-F238E27FC236}">
                    <a16:creationId xmlns:a16="http://schemas.microsoft.com/office/drawing/2014/main" id="{D19DEA35-D041-8588-F233-A11ECB2BD481}"/>
                  </a:ext>
                </a:extLst>
              </p:cNvPr>
              <p:cNvSpPr/>
              <p:nvPr/>
            </p:nvSpPr>
            <p:spPr>
              <a:xfrm rot="21429835" flipV="1">
                <a:off x="4626369" y="4926079"/>
                <a:ext cx="1708284" cy="85913"/>
              </a:xfrm>
              <a:prstGeom prst="rightArrow">
                <a:avLst>
                  <a:gd name="adj1" fmla="val 50000"/>
                  <a:gd name="adj2" fmla="val 195084"/>
                </a:avLst>
              </a:prstGeom>
              <a:solidFill>
                <a:srgbClr val="00B050"/>
              </a:solidFill>
              <a:ln cap="rnd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057288"/>
                          <a:gd name="connsiteY0" fmla="*/ 31456 h 125824"/>
                          <a:gd name="connsiteX1" fmla="*/ 640179 w 2057288"/>
                          <a:gd name="connsiteY1" fmla="*/ 31456 h 125824"/>
                          <a:gd name="connsiteX2" fmla="*/ 1262239 w 2057288"/>
                          <a:gd name="connsiteY2" fmla="*/ 31456 h 125824"/>
                          <a:gd name="connsiteX3" fmla="*/ 1811826 w 2057288"/>
                          <a:gd name="connsiteY3" fmla="*/ 31456 h 125824"/>
                          <a:gd name="connsiteX4" fmla="*/ 1811826 w 2057288"/>
                          <a:gd name="connsiteY4" fmla="*/ 0 h 125824"/>
                          <a:gd name="connsiteX5" fmla="*/ 2057288 w 2057288"/>
                          <a:gd name="connsiteY5" fmla="*/ 62912 h 125824"/>
                          <a:gd name="connsiteX6" fmla="*/ 1811826 w 2057288"/>
                          <a:gd name="connsiteY6" fmla="*/ 125824 h 125824"/>
                          <a:gd name="connsiteX7" fmla="*/ 1811826 w 2057288"/>
                          <a:gd name="connsiteY7" fmla="*/ 94368 h 125824"/>
                          <a:gd name="connsiteX8" fmla="*/ 1262239 w 2057288"/>
                          <a:gd name="connsiteY8" fmla="*/ 94368 h 125824"/>
                          <a:gd name="connsiteX9" fmla="*/ 712652 w 2057288"/>
                          <a:gd name="connsiteY9" fmla="*/ 94368 h 125824"/>
                          <a:gd name="connsiteX10" fmla="*/ 0 w 2057288"/>
                          <a:gd name="connsiteY10" fmla="*/ 94368 h 125824"/>
                          <a:gd name="connsiteX11" fmla="*/ 0 w 2057288"/>
                          <a:gd name="connsiteY11" fmla="*/ 31456 h 1258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057288" h="125824" fill="none" extrusionOk="0">
                            <a:moveTo>
                              <a:pt x="0" y="31456"/>
                            </a:moveTo>
                            <a:cubicBezTo>
                              <a:pt x="310041" y="34344"/>
                              <a:pt x="477830" y="24153"/>
                              <a:pt x="640179" y="31456"/>
                            </a:cubicBezTo>
                            <a:cubicBezTo>
                              <a:pt x="802528" y="38759"/>
                              <a:pt x="1080863" y="43632"/>
                              <a:pt x="1262239" y="31456"/>
                            </a:cubicBezTo>
                            <a:cubicBezTo>
                              <a:pt x="1443615" y="19280"/>
                              <a:pt x="1561581" y="16794"/>
                              <a:pt x="1811826" y="31456"/>
                            </a:cubicBezTo>
                            <a:cubicBezTo>
                              <a:pt x="1810560" y="17672"/>
                              <a:pt x="1810307" y="15279"/>
                              <a:pt x="1811826" y="0"/>
                            </a:cubicBezTo>
                            <a:cubicBezTo>
                              <a:pt x="1924350" y="25704"/>
                              <a:pt x="1974734" y="31041"/>
                              <a:pt x="2057288" y="62912"/>
                            </a:cubicBezTo>
                            <a:cubicBezTo>
                              <a:pt x="1933979" y="84898"/>
                              <a:pt x="1895242" y="111594"/>
                              <a:pt x="1811826" y="125824"/>
                            </a:cubicBezTo>
                            <a:cubicBezTo>
                              <a:pt x="1811651" y="116626"/>
                              <a:pt x="1812686" y="105016"/>
                              <a:pt x="1811826" y="94368"/>
                            </a:cubicBezTo>
                            <a:cubicBezTo>
                              <a:pt x="1576148" y="112545"/>
                              <a:pt x="1507274" y="118088"/>
                              <a:pt x="1262239" y="94368"/>
                            </a:cubicBezTo>
                            <a:cubicBezTo>
                              <a:pt x="1017204" y="70648"/>
                              <a:pt x="855414" y="101204"/>
                              <a:pt x="712652" y="94368"/>
                            </a:cubicBezTo>
                            <a:cubicBezTo>
                              <a:pt x="569890" y="87532"/>
                              <a:pt x="144901" y="67000"/>
                              <a:pt x="0" y="94368"/>
                            </a:cubicBezTo>
                            <a:cubicBezTo>
                              <a:pt x="-3050" y="81214"/>
                              <a:pt x="1238" y="55829"/>
                              <a:pt x="0" y="31456"/>
                            </a:cubicBezTo>
                            <a:close/>
                          </a:path>
                          <a:path w="2057288" h="125824" stroke="0" extrusionOk="0">
                            <a:moveTo>
                              <a:pt x="0" y="31456"/>
                            </a:moveTo>
                            <a:cubicBezTo>
                              <a:pt x="229338" y="17246"/>
                              <a:pt x="349498" y="29077"/>
                              <a:pt x="585824" y="31456"/>
                            </a:cubicBezTo>
                            <a:cubicBezTo>
                              <a:pt x="822150" y="33835"/>
                              <a:pt x="965018" y="17846"/>
                              <a:pt x="1135411" y="31456"/>
                            </a:cubicBezTo>
                            <a:cubicBezTo>
                              <a:pt x="1305804" y="45066"/>
                              <a:pt x="1521972" y="31171"/>
                              <a:pt x="1811826" y="31456"/>
                            </a:cubicBezTo>
                            <a:cubicBezTo>
                              <a:pt x="1811317" y="20300"/>
                              <a:pt x="1811453" y="7550"/>
                              <a:pt x="1811826" y="0"/>
                            </a:cubicBezTo>
                            <a:cubicBezTo>
                              <a:pt x="1893236" y="27542"/>
                              <a:pt x="1965697" y="43442"/>
                              <a:pt x="2057288" y="62912"/>
                            </a:cubicBezTo>
                            <a:cubicBezTo>
                              <a:pt x="1968628" y="87052"/>
                              <a:pt x="1884693" y="116423"/>
                              <a:pt x="1811826" y="125824"/>
                            </a:cubicBezTo>
                            <a:cubicBezTo>
                              <a:pt x="1811705" y="118368"/>
                              <a:pt x="1812825" y="103697"/>
                              <a:pt x="1811826" y="94368"/>
                            </a:cubicBezTo>
                            <a:cubicBezTo>
                              <a:pt x="1613828" y="109141"/>
                              <a:pt x="1526887" y="110457"/>
                              <a:pt x="1244121" y="94368"/>
                            </a:cubicBezTo>
                            <a:cubicBezTo>
                              <a:pt x="961355" y="78279"/>
                              <a:pt x="923376" y="102396"/>
                              <a:pt x="640179" y="94368"/>
                            </a:cubicBezTo>
                            <a:cubicBezTo>
                              <a:pt x="356982" y="86340"/>
                              <a:pt x="217277" y="123917"/>
                              <a:pt x="0" y="94368"/>
                            </a:cubicBezTo>
                            <a:cubicBezTo>
                              <a:pt x="2750" y="74363"/>
                              <a:pt x="-3103" y="54109"/>
                              <a:pt x="0" y="31456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フリーフォーム 49">
                <a:extLst>
                  <a:ext uri="{FF2B5EF4-FFF2-40B4-BE49-F238E27FC236}">
                    <a16:creationId xmlns:a16="http://schemas.microsoft.com/office/drawing/2014/main" id="{5E720A5F-331B-27F7-BBD3-1F26D891B508}"/>
                  </a:ext>
                </a:extLst>
              </p:cNvPr>
              <p:cNvSpPr/>
              <p:nvPr/>
            </p:nvSpPr>
            <p:spPr>
              <a:xfrm rot="765094" flipV="1">
                <a:off x="3833011" y="5386415"/>
                <a:ext cx="285042" cy="1439290"/>
              </a:xfrm>
              <a:custGeom>
                <a:avLst/>
                <a:gdLst>
                  <a:gd name="connsiteX0" fmla="*/ 336832 w 1044755"/>
                  <a:gd name="connsiteY0" fmla="*/ 0 h 2300749"/>
                  <a:gd name="connsiteX1" fmla="*/ 248342 w 1044755"/>
                  <a:gd name="connsiteY1" fmla="*/ 98323 h 2300749"/>
                  <a:gd name="connsiteX2" fmla="*/ 100858 w 1044755"/>
                  <a:gd name="connsiteY2" fmla="*/ 275304 h 2300749"/>
                  <a:gd name="connsiteX3" fmla="*/ 22200 w 1044755"/>
                  <a:gd name="connsiteY3" fmla="*/ 511278 h 2300749"/>
                  <a:gd name="connsiteX4" fmla="*/ 12368 w 1044755"/>
                  <a:gd name="connsiteY4" fmla="*/ 894736 h 2300749"/>
                  <a:gd name="connsiteX5" fmla="*/ 169684 w 1044755"/>
                  <a:gd name="connsiteY5" fmla="*/ 1356852 h 2300749"/>
                  <a:gd name="connsiteX6" fmla="*/ 454819 w 1044755"/>
                  <a:gd name="connsiteY6" fmla="*/ 1799304 h 2300749"/>
                  <a:gd name="connsiteX7" fmla="*/ 848110 w 1044755"/>
                  <a:gd name="connsiteY7" fmla="*/ 2182762 h 2300749"/>
                  <a:gd name="connsiteX8" fmla="*/ 975929 w 1044755"/>
                  <a:gd name="connsiteY8" fmla="*/ 2261420 h 2300749"/>
                  <a:gd name="connsiteX9" fmla="*/ 1015258 w 1044755"/>
                  <a:gd name="connsiteY9" fmla="*/ 2281084 h 2300749"/>
                  <a:gd name="connsiteX10" fmla="*/ 1044755 w 1044755"/>
                  <a:gd name="connsiteY10" fmla="*/ 2300749 h 230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755" h="2300749">
                    <a:moveTo>
                      <a:pt x="336832" y="0"/>
                    </a:moveTo>
                    <a:cubicBezTo>
                      <a:pt x="307335" y="32774"/>
                      <a:pt x="278617" y="66267"/>
                      <a:pt x="248342" y="98323"/>
                    </a:cubicBezTo>
                    <a:cubicBezTo>
                      <a:pt x="176910" y="173957"/>
                      <a:pt x="152631" y="180388"/>
                      <a:pt x="100858" y="275304"/>
                    </a:cubicBezTo>
                    <a:cubicBezTo>
                      <a:pt x="53041" y="362969"/>
                      <a:pt x="45916" y="416414"/>
                      <a:pt x="22200" y="511278"/>
                    </a:cubicBezTo>
                    <a:cubicBezTo>
                      <a:pt x="2823" y="675988"/>
                      <a:pt x="-11230" y="717747"/>
                      <a:pt x="12368" y="894736"/>
                    </a:cubicBezTo>
                    <a:cubicBezTo>
                      <a:pt x="39546" y="1098572"/>
                      <a:pt x="74662" y="1170609"/>
                      <a:pt x="169684" y="1356852"/>
                    </a:cubicBezTo>
                    <a:cubicBezTo>
                      <a:pt x="253901" y="1521917"/>
                      <a:pt x="332543" y="1660354"/>
                      <a:pt x="454819" y="1799304"/>
                    </a:cubicBezTo>
                    <a:cubicBezTo>
                      <a:pt x="535518" y="1891008"/>
                      <a:pt x="714780" y="2088319"/>
                      <a:pt x="848110" y="2182762"/>
                    </a:cubicBezTo>
                    <a:cubicBezTo>
                      <a:pt x="888934" y="2211679"/>
                      <a:pt x="931183" y="2239047"/>
                      <a:pt x="975929" y="2261420"/>
                    </a:cubicBezTo>
                    <a:cubicBezTo>
                      <a:pt x="989039" y="2267975"/>
                      <a:pt x="1002532" y="2273812"/>
                      <a:pt x="1015258" y="2281084"/>
                    </a:cubicBezTo>
                    <a:cubicBezTo>
                      <a:pt x="1025518" y="2286947"/>
                      <a:pt x="1044755" y="2300749"/>
                      <a:pt x="1044755" y="2300749"/>
                    </a:cubicBezTo>
                  </a:path>
                </a:pathLst>
              </a:custGeom>
              <a:noFill/>
              <a:ln w="38100"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星 5 50">
                <a:extLst>
                  <a:ext uri="{FF2B5EF4-FFF2-40B4-BE49-F238E27FC236}">
                    <a16:creationId xmlns:a16="http://schemas.microsoft.com/office/drawing/2014/main" id="{93B45E64-A511-99D2-D585-D7225AD803FF}"/>
                  </a:ext>
                </a:extLst>
              </p:cNvPr>
              <p:cNvSpPr/>
              <p:nvPr/>
            </p:nvSpPr>
            <p:spPr>
              <a:xfrm>
                <a:off x="3564454" y="6408507"/>
                <a:ext cx="339239" cy="301392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B2A81A8B-FA46-E9F8-11E1-70193B80EBCB}"/>
                    </a:ext>
                  </a:extLst>
                </p:cNvPr>
                <p:cNvSpPr/>
                <p:nvPr/>
              </p:nvSpPr>
              <p:spPr>
                <a:xfrm>
                  <a:off x="1910367" y="6255257"/>
                  <a:ext cx="502920" cy="507832"/>
                </a:xfrm>
                <a:prstGeom prst="ellipse">
                  <a:avLst/>
                </a:prstGeom>
                <a:solidFill>
                  <a:srgbClr val="0432FF"/>
                </a:solidFill>
                <a:ln>
                  <a:solidFill>
                    <a:srgbClr val="0432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B2A81A8B-FA46-E9F8-11E1-70193B80EB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67" y="6255257"/>
                  <a:ext cx="502920" cy="507832"/>
                </a:xfrm>
                <a:prstGeom prst="ellipse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  <a:ln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2F83DA8-5302-0D89-A3C6-AC8F54EF0E1D}"/>
                </a:ext>
              </a:extLst>
            </p:cNvPr>
            <p:cNvSpPr txBox="1"/>
            <p:nvPr/>
          </p:nvSpPr>
          <p:spPr>
            <a:xfrm>
              <a:off x="2163681" y="5914479"/>
              <a:ext cx="2047266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CDH (TOF counter)</a:t>
              </a:r>
              <a:endParaRPr kumimoji="1" lang="ja-JP" altLang="en-US" sz="160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622F705B-3FFD-2A1E-E898-CE0BC5CDE9D6}"/>
                </a:ext>
              </a:extLst>
            </p:cNvPr>
            <p:cNvSpPr txBox="1"/>
            <p:nvPr/>
          </p:nvSpPr>
          <p:spPr>
            <a:xfrm>
              <a:off x="2187069" y="5419759"/>
              <a:ext cx="155445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CDC (Tracker)</a:t>
              </a:r>
              <a:endParaRPr kumimoji="1" lang="ja-JP" altLang="en-US" sz="160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F65A2F5E-04EE-3602-D0D7-D5875E5B2D96}"/>
                </a:ext>
              </a:extLst>
            </p:cNvPr>
            <p:cNvSpPr txBox="1"/>
            <p:nvPr/>
          </p:nvSpPr>
          <p:spPr>
            <a:xfrm>
              <a:off x="3141974" y="6227006"/>
              <a:ext cx="1063624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Solenoid</a:t>
              </a:r>
              <a:endParaRPr kumimoji="1" lang="ja-JP" altLang="en-US" sz="1600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E06C6E4F-C2CA-576B-523F-20C49240F2EE}"/>
                </a:ext>
              </a:extLst>
            </p:cNvPr>
            <p:cNvSpPr txBox="1"/>
            <p:nvPr/>
          </p:nvSpPr>
          <p:spPr>
            <a:xfrm>
              <a:off x="1066025" y="5027970"/>
              <a:ext cx="1240520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aseline="30000" dirty="0"/>
                <a:t>3</a:t>
              </a:r>
              <a:r>
                <a:rPr kumimoji="1" lang="en-US" altLang="ja-JP" sz="1600" dirty="0"/>
                <a:t>He-target</a:t>
              </a:r>
              <a:endParaRPr kumimoji="1" lang="ja-JP" altLang="en-US" sz="1600"/>
            </a:p>
          </p:txBody>
        </p: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ECB7DA9-DCCB-057D-8D6E-3B9ECFC3C8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5903" y="4831889"/>
              <a:ext cx="765981" cy="2716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円/楕円 67">
                  <a:extLst>
                    <a:ext uri="{FF2B5EF4-FFF2-40B4-BE49-F238E27FC236}">
                      <a16:creationId xmlns:a16="http://schemas.microsoft.com/office/drawing/2014/main" id="{5DC1E384-C895-D109-B27B-76F96F328DCA}"/>
                    </a:ext>
                  </a:extLst>
                </p:cNvPr>
                <p:cNvSpPr/>
                <p:nvPr/>
              </p:nvSpPr>
              <p:spPr>
                <a:xfrm>
                  <a:off x="2383926" y="4697113"/>
                  <a:ext cx="815539" cy="431795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oMath>
                    </m:oMathPara>
                  </a14:m>
                  <a:endParaRPr kumimoji="1" lang="ja-JP" altLang="en-US" sz="2400"/>
                </a:p>
              </p:txBody>
            </p:sp>
          </mc:Choice>
          <mc:Fallback xmlns="">
            <p:sp>
              <p:nvSpPr>
                <p:cNvPr id="68" name="円/楕円 67">
                  <a:extLst>
                    <a:ext uri="{FF2B5EF4-FFF2-40B4-BE49-F238E27FC236}">
                      <a16:creationId xmlns:a16="http://schemas.microsoft.com/office/drawing/2014/main" id="{5DC1E384-C895-D109-B27B-76F96F328D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3926" y="4697113"/>
                  <a:ext cx="815539" cy="431795"/>
                </a:xfrm>
                <a:prstGeom prst="ellipse">
                  <a:avLst/>
                </a:prstGeom>
                <a:blipFill>
                  <a:blip r:embed="rId15"/>
                  <a:stretch>
                    <a:fillRect l="-12121" r="-3030" b="-8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6214382A-9017-071F-0037-1EB9FB0242F2}"/>
                </a:ext>
              </a:extLst>
            </p:cNvPr>
            <p:cNvSpPr txBox="1"/>
            <p:nvPr/>
          </p:nvSpPr>
          <p:spPr>
            <a:xfrm>
              <a:off x="4295894" y="4658596"/>
              <a:ext cx="1049518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missing</a:t>
              </a:r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F16F9DE5-3FA9-A7C2-8CE7-A82A3F504035}"/>
                    </a:ext>
                  </a:extLst>
                </p:cNvPr>
                <p:cNvSpPr txBox="1"/>
                <p:nvPr/>
              </p:nvSpPr>
              <p:spPr>
                <a:xfrm>
                  <a:off x="-30651" y="4237753"/>
                  <a:ext cx="8609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600" dirty="0"/>
                    <a:t>1 GeV/</a:t>
                  </a:r>
                  <a14:m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kumimoji="1" lang="ja-JP" altLang="en-US" sz="1600"/>
                </a:p>
              </p:txBody>
            </p:sp>
          </mc:Choice>
          <mc:Fallback xmlns=""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F16F9DE5-3FA9-A7C2-8CE7-A82A3F504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0651" y="4237753"/>
                  <a:ext cx="860941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2899" t="-3571" b="-214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7" name="図 76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7E2195C-246E-25C6-BE90-C783C56267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04" y="2543115"/>
            <a:ext cx="2648507" cy="1927401"/>
          </a:xfrm>
          <a:prstGeom prst="rect">
            <a:avLst/>
          </a:prstGeom>
        </p:spPr>
      </p:pic>
      <p:pic>
        <p:nvPicPr>
          <p:cNvPr id="79" name="図 78" descr="グラフ, ヒスト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A935D11-D9B2-BDDA-60AD-6C50F32F6B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71" y="4552837"/>
            <a:ext cx="2251993" cy="2233278"/>
          </a:xfrm>
          <a:prstGeom prst="rect">
            <a:avLst/>
          </a:prstGeom>
        </p:spPr>
      </p:pic>
      <p:sp>
        <p:nvSpPr>
          <p:cNvPr id="80" name="角丸四角形 79">
            <a:extLst>
              <a:ext uri="{FF2B5EF4-FFF2-40B4-BE49-F238E27FC236}">
                <a16:creationId xmlns:a16="http://schemas.microsoft.com/office/drawing/2014/main" id="{2A5DA75B-FD82-AC7F-71AC-9943279EC505}"/>
              </a:ext>
            </a:extLst>
          </p:cNvPr>
          <p:cNvSpPr/>
          <p:nvPr/>
        </p:nvSpPr>
        <p:spPr>
          <a:xfrm>
            <a:off x="8564193" y="2328799"/>
            <a:ext cx="2854321" cy="586342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A9FCEA89-3648-25C2-0903-D62D2A8539CB}"/>
              </a:ext>
            </a:extLst>
          </p:cNvPr>
          <p:cNvCxnSpPr>
            <a:cxnSpLocks/>
          </p:cNvCxnSpPr>
          <p:nvPr/>
        </p:nvCxnSpPr>
        <p:spPr>
          <a:xfrm>
            <a:off x="8915400" y="2927430"/>
            <a:ext cx="0" cy="96482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1393D629-BC98-6AED-101A-E0BC2F3E4D47}"/>
              </a:ext>
            </a:extLst>
          </p:cNvPr>
          <p:cNvSpPr txBox="1"/>
          <p:nvPr/>
        </p:nvSpPr>
        <p:spPr>
          <a:xfrm>
            <a:off x="8488465" y="2954688"/>
            <a:ext cx="1196225" cy="369332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projection</a:t>
            </a:r>
            <a:endParaRPr kumimoji="1" lang="ja-JP" altLang="en-US"/>
          </a:p>
        </p:txBody>
      </p:sp>
      <p:sp>
        <p:nvSpPr>
          <p:cNvPr id="89" name="右矢印 88">
            <a:extLst>
              <a:ext uri="{FF2B5EF4-FFF2-40B4-BE49-F238E27FC236}">
                <a16:creationId xmlns:a16="http://schemas.microsoft.com/office/drawing/2014/main" id="{43E4AB97-8D2B-AED9-9071-8A219DA74180}"/>
              </a:ext>
            </a:extLst>
          </p:cNvPr>
          <p:cNvSpPr/>
          <p:nvPr/>
        </p:nvSpPr>
        <p:spPr>
          <a:xfrm rot="10800000">
            <a:off x="8705538" y="1727609"/>
            <a:ext cx="807034" cy="484632"/>
          </a:xfrm>
          <a:prstGeom prst="rightArrow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D4E0ABC1-B149-15BB-C718-0B63C2FCAB04}"/>
              </a:ext>
            </a:extLst>
          </p:cNvPr>
          <p:cNvSpPr txBox="1"/>
          <p:nvPr/>
        </p:nvSpPr>
        <p:spPr>
          <a:xfrm>
            <a:off x="8758841" y="1785259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Bound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93" name="右矢印 92">
            <a:extLst>
              <a:ext uri="{FF2B5EF4-FFF2-40B4-BE49-F238E27FC236}">
                <a16:creationId xmlns:a16="http://schemas.microsoft.com/office/drawing/2014/main" id="{15B641A6-01F9-DC40-FBCF-7B84C74CBAC6}"/>
              </a:ext>
            </a:extLst>
          </p:cNvPr>
          <p:cNvSpPr/>
          <p:nvPr/>
        </p:nvSpPr>
        <p:spPr>
          <a:xfrm>
            <a:off x="9681172" y="1731349"/>
            <a:ext cx="1053571" cy="484632"/>
          </a:xfrm>
          <a:prstGeom prst="rightArrow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FAE494A4-CB88-94D7-384D-3905EB5E8304}"/>
              </a:ext>
            </a:extLst>
          </p:cNvPr>
          <p:cNvSpPr txBox="1"/>
          <p:nvPr/>
        </p:nvSpPr>
        <p:spPr>
          <a:xfrm>
            <a:off x="9633905" y="179936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Unbound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4" name="図 3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51E0FAC-3BF5-A863-BA77-603D02AD4F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53" y="1065911"/>
            <a:ext cx="1971914" cy="3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98D2-DD2C-007A-439A-6F9380CD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78CCDE-6E88-3655-6737-AF213EC437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CNC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55830A-E87E-FB55-1278-C28428BE01A6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20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14" name="図 13" descr="電子機器の部品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EC38B28-FEA4-E5AB-AF85-576FC3C9F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19165"/>
            <a:ext cx="3446075" cy="2321117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1E0301C-4089-DFF0-0EE5-93EB02AB5A98}"/>
              </a:ext>
            </a:extLst>
          </p:cNvPr>
          <p:cNvSpPr txBox="1"/>
          <p:nvPr/>
        </p:nvSpPr>
        <p:spPr>
          <a:xfrm>
            <a:off x="4782961" y="4724400"/>
            <a:ext cx="6951839" cy="181588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ja-JP" sz="2800" b="1" dirty="0">
                <a:solidFill>
                  <a:schemeClr val="tx1"/>
                </a:solidFill>
              </a:rPr>
              <a:t>Read-out study w/ prototype</a:t>
            </a:r>
            <a:r>
              <a:rPr kumimoji="1" lang="en-US" altLang="ja-JP" sz="2800" b="1" dirty="0"/>
              <a:t> has done!</a:t>
            </a:r>
            <a:br>
              <a:rPr kumimoji="1" lang="en-US" altLang="ja-JP" sz="2800" b="1" dirty="0">
                <a:solidFill>
                  <a:schemeClr val="tx1"/>
                </a:solidFill>
              </a:rPr>
            </a:br>
            <a:r>
              <a:rPr kumimoji="1" lang="en-US" altLang="ja-JP" sz="2800" b="1" dirty="0">
                <a:solidFill>
                  <a:schemeClr val="tx1"/>
                </a:solidFill>
              </a:rPr>
              <a:t>(achieved required value </a:t>
            </a:r>
            <a:r>
              <a:rPr kumimoji="1" lang="en-US" altLang="ja-JP" sz="2800" b="1" dirty="0" err="1">
                <a:solidFill>
                  <a:schemeClr val="tx1"/>
                </a:solidFill>
              </a:rPr>
              <a:t>σ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 ~80 </a:t>
            </a:r>
            <a:r>
              <a:rPr kumimoji="1" lang="en-US" altLang="ja-JP" sz="2800" b="1" dirty="0" err="1">
                <a:solidFill>
                  <a:schemeClr val="tx1"/>
                </a:solidFill>
              </a:rPr>
              <a:t>ps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 </a:t>
            </a:r>
            <a:br>
              <a:rPr kumimoji="1" lang="en-US" altLang="ja-JP" sz="2800" b="1" dirty="0">
                <a:solidFill>
                  <a:schemeClr val="tx1"/>
                </a:solidFill>
              </a:rPr>
            </a:br>
            <a:r>
              <a:rPr kumimoji="1" lang="en-US" altLang="ja-JP" sz="2800" b="1" dirty="0">
                <a:solidFill>
                  <a:schemeClr val="tx1"/>
                </a:solidFill>
              </a:rPr>
              <a:t>even if 3m length counter)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kumimoji="1" lang="en-US" altLang="ja-JP" sz="2800" b="1" dirty="0">
                <a:solidFill>
                  <a:schemeClr val="tx1"/>
                </a:solidFill>
              </a:rPr>
              <a:t>138 modules is in hand.</a:t>
            </a:r>
          </a:p>
        </p:txBody>
      </p:sp>
      <p:pic>
        <p:nvPicPr>
          <p:cNvPr id="15" name="図 14" descr="窓の外を見ている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78C1D3E-40F7-C0ED-BFFD-937767D2C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3"/>
          <a:stretch/>
        </p:blipFill>
        <p:spPr>
          <a:xfrm>
            <a:off x="381000" y="1076288"/>
            <a:ext cx="5463266" cy="232111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A25502-3CF4-2F85-00D8-F99FDB82FBB1}"/>
              </a:ext>
            </a:extLst>
          </p:cNvPr>
          <p:cNvSpPr txBox="1"/>
          <p:nvPr/>
        </p:nvSpPr>
        <p:spPr>
          <a:xfrm>
            <a:off x="258719" y="949733"/>
            <a:ext cx="377988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Proto-type test exp. in 2025</a:t>
            </a:r>
            <a:endParaRPr kumimoji="1" lang="ja-JP" altLang="en-US" sz="2400"/>
          </a:p>
        </p:txBody>
      </p:sp>
      <p:pic>
        <p:nvPicPr>
          <p:cNvPr id="18" name="図 17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6D6CE51-D803-B5A6-874D-C7806B624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90600"/>
            <a:ext cx="4823394" cy="30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EF7A-B9C1-BE6F-DC46-C1792413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BEDAEA05-E11F-F2E3-0E97-F7B4C6262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53200" y="996949"/>
            <a:ext cx="3962400" cy="2971801"/>
          </a:xfrm>
          <a:prstGeom prst="rect">
            <a:avLst/>
          </a:prstGeom>
        </p:spPr>
      </p:pic>
      <p:pic>
        <p:nvPicPr>
          <p:cNvPr id="14" name="図 13" descr="電車の車両&#10;&#10;低い精度で自動的に生成された説明">
            <a:extLst>
              <a:ext uri="{FF2B5EF4-FFF2-40B4-BE49-F238E27FC236}">
                <a16:creationId xmlns:a16="http://schemas.microsoft.com/office/drawing/2014/main" id="{EE101962-8D5E-3C4A-7E11-FC27E6230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0"/>
            <a:ext cx="3962400" cy="2971800"/>
          </a:xfrm>
          <a:prstGeom prst="rect">
            <a:avLst/>
          </a:prstGeom>
        </p:spPr>
      </p:pic>
      <p:pic>
        <p:nvPicPr>
          <p:cNvPr id="16" name="図 15" descr="屋内, 部屋, 暮らし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0DB4796-40FF-27EA-D8BD-769D768B6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8" b="16348"/>
          <a:stretch/>
        </p:blipFill>
        <p:spPr>
          <a:xfrm>
            <a:off x="6271544" y="4200523"/>
            <a:ext cx="4678116" cy="236141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9353690-96CA-32B0-4132-D04DAA1A82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Construction status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0086F5-E1D6-E974-93F6-D641D06F7423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21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5" name="図 4" descr="屋内, 人, 建物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9C08FE6-CCC0-75C5-0BE9-9D62CD63B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4"/>
          <a:stretch/>
        </p:blipFill>
        <p:spPr>
          <a:xfrm>
            <a:off x="871782" y="4064551"/>
            <a:ext cx="4254500" cy="263336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F709ED-908E-3E73-578F-55F6EF1D296B}"/>
              </a:ext>
            </a:extLst>
          </p:cNvPr>
          <p:cNvSpPr txBox="1"/>
          <p:nvPr/>
        </p:nvSpPr>
        <p:spPr>
          <a:xfrm>
            <a:off x="1066800" y="990599"/>
            <a:ext cx="234891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Return York</a:t>
            </a:r>
            <a:endParaRPr kumimoji="1" lang="ja-JP" altLang="en-US" sz="3200" b="1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EAAAF4-1546-D89F-600A-C524B47EC83D}"/>
              </a:ext>
            </a:extLst>
          </p:cNvPr>
          <p:cNvSpPr txBox="1"/>
          <p:nvPr/>
        </p:nvSpPr>
        <p:spPr>
          <a:xfrm>
            <a:off x="6553200" y="984251"/>
            <a:ext cx="24577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SC Solenoid</a:t>
            </a:r>
            <a:endParaRPr kumimoji="1" lang="ja-JP" altLang="en-US" sz="3200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39DBA8-7497-6611-1346-5C517584D390}"/>
              </a:ext>
            </a:extLst>
          </p:cNvPr>
          <p:cNvSpPr txBox="1"/>
          <p:nvPr/>
        </p:nvSpPr>
        <p:spPr>
          <a:xfrm>
            <a:off x="871782" y="4031894"/>
            <a:ext cx="106150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CNC</a:t>
            </a:r>
            <a:endParaRPr kumimoji="1" lang="ja-JP" altLang="en-US" sz="3200" b="1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E1C111-46A0-0DA9-250D-886487317660}"/>
              </a:ext>
            </a:extLst>
          </p:cNvPr>
          <p:cNvSpPr txBox="1"/>
          <p:nvPr/>
        </p:nvSpPr>
        <p:spPr>
          <a:xfrm>
            <a:off x="6271544" y="4200522"/>
            <a:ext cx="105509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CDC</a:t>
            </a:r>
            <a:endParaRPr kumimoji="1" lang="ja-JP" altLang="en-US" sz="3200" b="1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0305EC8-7B9F-E1AC-4E5F-3B62699A4D2B}"/>
              </a:ext>
            </a:extLst>
          </p:cNvPr>
          <p:cNvSpPr txBox="1"/>
          <p:nvPr/>
        </p:nvSpPr>
        <p:spPr>
          <a:xfrm>
            <a:off x="1768469" y="2635297"/>
            <a:ext cx="865506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Install into K1.8BR beamline in 2026</a:t>
            </a:r>
          </a:p>
          <a:p>
            <a:pPr algn="ctr"/>
            <a:r>
              <a:rPr kumimoji="1" lang="en-US" altLang="ja-JP" sz="2800" b="1" dirty="0"/>
              <a:t>Final measurement of the magnetic field w/ the </a:t>
            </a:r>
            <a:r>
              <a:rPr kumimoji="1" lang="en-US" altLang="ja-JP" sz="2800" b="1" dirty="0" err="1"/>
              <a:t>york</a:t>
            </a:r>
            <a:endParaRPr kumimoji="1" lang="en-US" altLang="ja-JP" sz="2800" b="1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3790234-98FF-2C06-48A6-0015A28FE6A7}"/>
              </a:ext>
            </a:extLst>
          </p:cNvPr>
          <p:cNvSpPr txBox="1"/>
          <p:nvPr/>
        </p:nvSpPr>
        <p:spPr>
          <a:xfrm>
            <a:off x="2667000" y="5867400"/>
            <a:ext cx="212096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Completed!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C5416A5-404F-31FC-2F1B-C82121883721}"/>
              </a:ext>
            </a:extLst>
          </p:cNvPr>
          <p:cNvSpPr txBox="1"/>
          <p:nvPr/>
        </p:nvSpPr>
        <p:spPr>
          <a:xfrm>
            <a:off x="7620000" y="5867400"/>
            <a:ext cx="318548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/>
              <a:t>i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n commissioning!</a:t>
            </a:r>
          </a:p>
        </p:txBody>
      </p:sp>
    </p:spTree>
    <p:extLst>
      <p:ext uri="{BB962C8B-B14F-4D97-AF65-F5344CB8AC3E}">
        <p14:creationId xmlns:p14="http://schemas.microsoft.com/office/powerpoint/2010/main" val="348945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3D6981B-74F5-0574-7237-B8C9672A8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1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FF38F5E-E40C-7DE7-EE4F-AE0FEB697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32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26842FC-5814-B52C-A153-C170A27A7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570"/>
            <a:ext cx="5235757" cy="3970338"/>
          </a:xfrm>
        </p:spPr>
      </p:pic>
      <p:pic>
        <p:nvPicPr>
          <p:cNvPr id="7" name="図 6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7C96396-68CF-38D0-1193-02E1BCC88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0549"/>
            <a:ext cx="5817598" cy="3887243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5DC6818F-D459-6832-CAAB-7A3BE126F6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Time resolution of CNC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EB6B2E-A4A2-691D-7BE6-4EA66DD9D4B4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24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18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7DD2-4F12-93FB-F6BA-93F5485B8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FD49C7F0-A6D5-6467-8622-2DB8A26C59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Momentum Resolution of CDC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D223E0-3FC3-FC6E-66AC-5A196FAEECD6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25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3" name="図 2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F1D0476-9D5E-35C1-1C17-F9684546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7772400" cy="46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70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BEDE8-91CB-BBD3-B6BD-BF26A7928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920631D4-AD80-AE22-AF1F-9E7064BCA5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Why K-</a:t>
            </a:r>
            <a:r>
              <a:rPr lang="en-US" altLang="ja-JP" b="1" dirty="0" err="1">
                <a:solidFill>
                  <a:schemeClr val="bg1"/>
                </a:solidFill>
                <a:ea typeface="ＭＳ Ｐゴシック"/>
                <a:cs typeface="Calibri"/>
              </a:rPr>
              <a:t>ppn</a:t>
            </a:r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 </a:t>
            </a:r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  <a:sym typeface="Wingdings" pitchFamily="2" charset="2"/>
              </a:rPr>
              <a:t> </a:t>
            </a:r>
            <a:r>
              <a:rPr lang="en-US" altLang="ja-JP" b="1" dirty="0" err="1">
                <a:solidFill>
                  <a:schemeClr val="bg1"/>
                </a:solidFill>
                <a:ea typeface="ＭＳ Ｐゴシック"/>
                <a:cs typeface="Calibri"/>
                <a:sym typeface="Wingdings" pitchFamily="2" charset="2"/>
              </a:rPr>
              <a:t>Λ</a:t>
            </a:r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  <a:sym typeface="Wingdings" pitchFamily="2" charset="2"/>
              </a:rPr>
              <a:t> p n ?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866F37-4EC6-77EC-E307-1802CA4CEA3C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26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4" name="図 3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C246570-FFB9-1050-CFE6-9A74D003F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9" y="1905000"/>
            <a:ext cx="1085168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93559-C014-5141-D6BD-1E3EC29DC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8F0A6A9E-0997-C005-CFBE-A0DDD3872D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Acceptance improvement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8D789AD-4FA6-0E89-ED3D-C066818B664F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27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3" name="図 2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B3AED09-F48C-2808-9363-7B5CF8BA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19200"/>
            <a:ext cx="7772400" cy="52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40A6-00FB-7BF5-F3A1-E494F029E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F2B8D2F7-9586-AFDB-4671-E0DA556FD3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Others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B064CD3-AEC5-67E4-8E53-84FE33BBAA38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28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E3170C3-DE05-5E34-C52C-2B1EAABFC103}"/>
              </a:ext>
            </a:extLst>
          </p:cNvPr>
          <p:cNvSpPr txBox="1"/>
          <p:nvPr/>
        </p:nvSpPr>
        <p:spPr>
          <a:xfrm>
            <a:off x="457672" y="990600"/>
            <a:ext cx="114189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dirty="0"/>
              <a:t>The </a:t>
            </a:r>
            <a:r>
              <a:rPr lang="el-GR" altLang="ja-JP" dirty="0"/>
              <a:t>Λ</a:t>
            </a:r>
            <a:r>
              <a:rPr lang="es-419" altLang="ja-JP" dirty="0"/>
              <a:t>pn decay channel allows us to detect </a:t>
            </a:r>
            <a:r>
              <a:rPr lang="es-419" altLang="ja-JP" i="1" dirty="0"/>
              <a:t>all</a:t>
            </a:r>
            <a:r>
              <a:rPr lang="es-419" altLang="ja-JP" dirty="0"/>
              <a:t> final-state particles easily</a:t>
            </a:r>
            <a:r>
              <a:rPr kumimoji="1" lang="en-US" altLang="ja-JP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dirty="0"/>
              <a:t>By going from K^-pp to K^-ppn and K^-ppnn, we can study how the binding energy and decay width evolve with the number of nucleons.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dirty="0"/>
              <a:t>Such studies are directly connected to the physics of dense nuclear matter, which is relevant for neutron stars.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dirty="0"/>
              <a:t>Any new particle or exotic nucleus is first confirmed in dedicated experiments.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419" altLang="ja-JP" dirty="0"/>
              <a:t>Only after accumulating sufficient evidence across multiple experiments does it get listed in the PDG.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b="1" dirty="0"/>
              <a:t>“Aren’t there other possibilities besides K^-pp? For example, </a:t>
            </a:r>
            <a:r>
              <a:rPr lang="es-419" altLang="ja-JP" dirty="0"/>
              <a:t>Sigma</a:t>
            </a:r>
            <a:r>
              <a:rPr lang="es-419" altLang="ja-JP" b="1" dirty="0"/>
              <a:t>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419" altLang="ja-JP" i="1" dirty="0"/>
              <a:t>We checked alternative scenarios, but the kinematics are best explained by </a:t>
            </a:r>
            <a:r>
              <a:rPr lang="es-419" altLang="ja-JP" dirty="0"/>
              <a:t>K^-pp</a:t>
            </a:r>
            <a:r>
              <a:rPr lang="es-419" altLang="ja-JP" i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419" altLang="ja-JP" b="1" i="1" dirty="0">
                <a:solidFill>
                  <a:srgbClr val="FF0000"/>
                </a:solidFill>
              </a:rPr>
              <a:t>That is a very important point, and actually, Dr. Hashimoto will give a dedicated talk on Thursday focusing on the physics aspects. I recommend attending his talk for a more detailed discussion.</a:t>
            </a:r>
            <a:endParaRPr lang="es-419" altLang="ja-JP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b="1" dirty="0"/>
              <a:t>“How can you say the K^- is real?”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419" altLang="ja-JP" i="1" dirty="0"/>
              <a:t>That is a very important point, and actually, Dr. Hashimoto will give a dedicated talk on Thursday focusing on the physics aspects. I recommend attending his talk for a more detailed discussion.</a:t>
            </a:r>
            <a:endParaRPr lang="es-419" altLang="ja-JP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b="1" dirty="0"/>
              <a:t>“Can you extend this to heavy nuclei like iron or lead?”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419" altLang="ja-JP" i="1" dirty="0"/>
              <a:t>In principle, yes, kaonic bound systems in heavier nuclei are of great interest.</a:t>
            </a:r>
            <a:endParaRPr lang="es-419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419" altLang="ja-JP" i="1" dirty="0"/>
              <a:t>However, our current focus is on light kaonic nuclei, where we can perform fully exclusive measurements.</a:t>
            </a:r>
            <a:endParaRPr lang="es-419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i="1" dirty="0"/>
              <a:t>We have already confirmed that there is no position dependence.</a:t>
            </a:r>
            <a:r>
              <a:rPr lang="es-419" altLang="ja-JP" dirty="0"/>
              <a:t> </a:t>
            </a:r>
            <a:r>
              <a:rPr lang="es-419" altLang="ja-JP" i="1" dirty="0"/>
              <a:t>As for the angle dependence, to be honest, we have not yet tested it experimentally.</a:t>
            </a:r>
            <a:r>
              <a:rPr lang="es-419" altLang="ja-JP" dirty="0"/>
              <a:t> </a:t>
            </a:r>
            <a:r>
              <a:rPr lang="es-419" altLang="ja-JP" i="1" dirty="0"/>
              <a:t>It may require some adjustment of the readout side — namely, the MPPC preamps and the dynamic range of the QDC.</a:t>
            </a:r>
            <a:endParaRPr lang="es-419" altLang="ja-JP" dirty="0"/>
          </a:p>
        </p:txBody>
      </p:sp>
    </p:spTree>
    <p:extLst>
      <p:ext uri="{BB962C8B-B14F-4D97-AF65-F5344CB8AC3E}">
        <p14:creationId xmlns:p14="http://schemas.microsoft.com/office/powerpoint/2010/main" val="230036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F0A17-C31C-01E7-9014-5645230F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F850BD84-8CD8-B048-C4C9-895A70D250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Others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91C1F2-8C17-8951-635B-E2B80AAEB665}"/>
              </a:ext>
            </a:extLst>
          </p:cNvPr>
          <p:cNvSpPr txBox="1"/>
          <p:nvPr/>
        </p:nvSpPr>
        <p:spPr>
          <a:xfrm>
            <a:off x="11506200" y="1270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29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37A3D8-CB48-4046-2E1F-D45BC1CB9167}"/>
              </a:ext>
            </a:extLst>
          </p:cNvPr>
          <p:cNvSpPr txBox="1"/>
          <p:nvPr/>
        </p:nvSpPr>
        <p:spPr>
          <a:xfrm>
            <a:off x="457672" y="990600"/>
            <a:ext cx="11418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dirty="0"/>
              <a:t>To reconstruct the reaction mechanism comprehensively, we need data from as wide a phase space as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dirty="0"/>
              <a:t>Wide acceptance is necessary to find such “sweet spots.”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altLang="ja-JP" b="1" i="1" dirty="0">
                <a:solidFill>
                  <a:srgbClr val="FF0000"/>
                </a:solidFill>
              </a:rPr>
              <a:t>That is a very important point, and actually, Dr. Hashimoto will give a dedicated talk on Thursday focusing on the physics aspects. I recommend attending his talk for a more detailed discussion.</a:t>
            </a:r>
            <a:endParaRPr lang="es-419" altLang="ja-JP" b="1" dirty="0">
              <a:solidFill>
                <a:srgbClr val="FF0000"/>
              </a:solidFill>
            </a:endParaRPr>
          </a:p>
        </p:txBody>
      </p:sp>
      <p:pic>
        <p:nvPicPr>
          <p:cNvPr id="4" name="図 3" descr="グラフ, 箱ひげ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850A85E-D123-B0EE-2EE0-8F169998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172" y="2431196"/>
            <a:ext cx="1478852" cy="28694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88B4EBC-8644-C98B-9C2E-7BBF9A720815}"/>
              </a:ext>
            </a:extLst>
          </p:cNvPr>
          <p:cNvGrpSpPr/>
          <p:nvPr/>
        </p:nvGrpSpPr>
        <p:grpSpPr>
          <a:xfrm>
            <a:off x="1652993" y="2678579"/>
            <a:ext cx="4321904" cy="3419704"/>
            <a:chOff x="2043207" y="3064031"/>
            <a:chExt cx="4754094" cy="3761674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CDEB8D0-69A0-483C-D56F-E6EA49E94B1E}"/>
                </a:ext>
              </a:extLst>
            </p:cNvPr>
            <p:cNvGrpSpPr/>
            <p:nvPr/>
          </p:nvGrpSpPr>
          <p:grpSpPr>
            <a:xfrm>
              <a:off x="2254339" y="3354180"/>
              <a:ext cx="4104553" cy="3452171"/>
              <a:chOff x="4113733" y="3738120"/>
              <a:chExt cx="3083812" cy="2357879"/>
            </a:xfrm>
          </p:grpSpPr>
          <p:sp>
            <p:nvSpPr>
              <p:cNvPr id="32" name="フレーム 31">
                <a:extLst>
                  <a:ext uri="{FF2B5EF4-FFF2-40B4-BE49-F238E27FC236}">
                    <a16:creationId xmlns:a16="http://schemas.microsoft.com/office/drawing/2014/main" id="{C64D594F-C999-BCFD-619B-89AF08A98B62}"/>
                  </a:ext>
                </a:extLst>
              </p:cNvPr>
              <p:cNvSpPr/>
              <p:nvPr/>
            </p:nvSpPr>
            <p:spPr>
              <a:xfrm>
                <a:off x="4201368" y="3738120"/>
                <a:ext cx="2932226" cy="2357879"/>
              </a:xfrm>
              <a:prstGeom prst="fram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7F3D8E04-3806-FE5D-144C-08D7C9139F60}"/>
                  </a:ext>
                </a:extLst>
              </p:cNvPr>
              <p:cNvSpPr/>
              <p:nvPr/>
            </p:nvSpPr>
            <p:spPr>
              <a:xfrm>
                <a:off x="4481440" y="3816140"/>
                <a:ext cx="2376560" cy="22036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FF5659B5-9B6D-D394-B0EF-836D01D8A2F1}"/>
                  </a:ext>
                </a:extLst>
              </p:cNvPr>
              <p:cNvSpPr/>
              <p:nvPr/>
            </p:nvSpPr>
            <p:spPr>
              <a:xfrm>
                <a:off x="4905481" y="3848400"/>
                <a:ext cx="1524000" cy="1152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64B6DC60-34E9-C224-28EC-28F4B17CFECD}"/>
                  </a:ext>
                </a:extLst>
              </p:cNvPr>
              <p:cNvSpPr/>
              <p:nvPr/>
            </p:nvSpPr>
            <p:spPr>
              <a:xfrm>
                <a:off x="4905481" y="5885100"/>
                <a:ext cx="1524000" cy="1152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1F64E8C3-3A3E-D904-213F-8CE60FC98A7F}"/>
                  </a:ext>
                </a:extLst>
              </p:cNvPr>
              <p:cNvSpPr/>
              <p:nvPr/>
            </p:nvSpPr>
            <p:spPr>
              <a:xfrm>
                <a:off x="4905481" y="4024800"/>
                <a:ext cx="1524000" cy="72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B241CE22-2A4B-B58A-CCC9-50141A6D93DA}"/>
                  </a:ext>
                </a:extLst>
              </p:cNvPr>
              <p:cNvSpPr/>
              <p:nvPr/>
            </p:nvSpPr>
            <p:spPr>
              <a:xfrm>
                <a:off x="4905481" y="5103900"/>
                <a:ext cx="1524000" cy="72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E7D09F8-5E50-4624-166D-01146C110D20}"/>
                  </a:ext>
                </a:extLst>
              </p:cNvPr>
              <p:cNvSpPr/>
              <p:nvPr/>
            </p:nvSpPr>
            <p:spPr>
              <a:xfrm>
                <a:off x="4113733" y="4800092"/>
                <a:ext cx="381000" cy="266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81DAC524-3E27-FD52-5CCF-312E057AF221}"/>
                  </a:ext>
                </a:extLst>
              </p:cNvPr>
              <p:cNvSpPr/>
              <p:nvPr/>
            </p:nvSpPr>
            <p:spPr>
              <a:xfrm>
                <a:off x="6816545" y="4783708"/>
                <a:ext cx="381000" cy="266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35912FB-446E-549E-BC0F-1184779EB21A}"/>
                  </a:ext>
                </a:extLst>
              </p:cNvPr>
              <p:cNvSpPr/>
              <p:nvPr/>
            </p:nvSpPr>
            <p:spPr>
              <a:xfrm>
                <a:off x="5456601" y="4856988"/>
                <a:ext cx="381000" cy="15290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70C4D7A7-7DE7-63A8-07C4-AC3124C2E156}"/>
                    </a:ext>
                  </a:extLst>
                </p:cNvPr>
                <p:cNvSpPr/>
                <p:nvPr/>
              </p:nvSpPr>
              <p:spPr>
                <a:xfrm>
                  <a:off x="2043207" y="4883870"/>
                  <a:ext cx="574382" cy="488836"/>
                </a:xfrm>
                <a:prstGeom prst="ellipse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円/楕円 17">
                  <a:extLst>
                    <a:ext uri="{FF2B5EF4-FFF2-40B4-BE49-F238E27FC236}">
                      <a16:creationId xmlns:a16="http://schemas.microsoft.com/office/drawing/2014/main" id="{70C4D7A7-7DE7-63A8-07C4-AC3124C2E1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3207" y="4883870"/>
                  <a:ext cx="574382" cy="488836"/>
                </a:xfrm>
                <a:prstGeom prst="ellipse">
                  <a:avLst/>
                </a:prstGeom>
                <a:blipFill>
                  <a:blip r:embed="rId3"/>
                  <a:stretch>
                    <a:fillRect l="-2272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右矢印 18">
              <a:extLst>
                <a:ext uri="{FF2B5EF4-FFF2-40B4-BE49-F238E27FC236}">
                  <a16:creationId xmlns:a16="http://schemas.microsoft.com/office/drawing/2014/main" id="{D739B8D0-F807-8D76-24C9-E5F71BB06BD2}"/>
                </a:ext>
              </a:extLst>
            </p:cNvPr>
            <p:cNvSpPr/>
            <p:nvPr/>
          </p:nvSpPr>
          <p:spPr>
            <a:xfrm>
              <a:off x="2683916" y="5063658"/>
              <a:ext cx="1480344" cy="95039"/>
            </a:xfrm>
            <a:prstGeom prst="rightArrow">
              <a:avLst>
                <a:gd name="adj1" fmla="val 50000"/>
                <a:gd name="adj2" fmla="val 195084"/>
              </a:avLst>
            </a:prstGeom>
            <a:solidFill>
              <a:srgbClr val="FF0000"/>
            </a:solidFill>
            <a:ln cap="rnd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438400"/>
                        <a:gd name="connsiteY0" fmla="*/ 34706 h 138824"/>
                        <a:gd name="connsiteX1" fmla="*/ 541894 w 2438400"/>
                        <a:gd name="connsiteY1" fmla="*/ 34706 h 138824"/>
                        <a:gd name="connsiteX2" fmla="*/ 1105464 w 2438400"/>
                        <a:gd name="connsiteY2" fmla="*/ 34706 h 138824"/>
                        <a:gd name="connsiteX3" fmla="*/ 1582331 w 2438400"/>
                        <a:gd name="connsiteY3" fmla="*/ 34706 h 138824"/>
                        <a:gd name="connsiteX4" fmla="*/ 2167577 w 2438400"/>
                        <a:gd name="connsiteY4" fmla="*/ 34706 h 138824"/>
                        <a:gd name="connsiteX5" fmla="*/ 2167577 w 2438400"/>
                        <a:gd name="connsiteY5" fmla="*/ 0 h 138824"/>
                        <a:gd name="connsiteX6" fmla="*/ 2438400 w 2438400"/>
                        <a:gd name="connsiteY6" fmla="*/ 69412 h 138824"/>
                        <a:gd name="connsiteX7" fmla="*/ 2167577 w 2438400"/>
                        <a:gd name="connsiteY7" fmla="*/ 138824 h 138824"/>
                        <a:gd name="connsiteX8" fmla="*/ 2167577 w 2438400"/>
                        <a:gd name="connsiteY8" fmla="*/ 104118 h 138824"/>
                        <a:gd name="connsiteX9" fmla="*/ 1669034 w 2438400"/>
                        <a:gd name="connsiteY9" fmla="*/ 104118 h 138824"/>
                        <a:gd name="connsiteX10" fmla="*/ 1083789 w 2438400"/>
                        <a:gd name="connsiteY10" fmla="*/ 104118 h 138824"/>
                        <a:gd name="connsiteX11" fmla="*/ 563570 w 2438400"/>
                        <a:gd name="connsiteY11" fmla="*/ 104118 h 138824"/>
                        <a:gd name="connsiteX12" fmla="*/ 0 w 2438400"/>
                        <a:gd name="connsiteY12" fmla="*/ 104118 h 138824"/>
                        <a:gd name="connsiteX13" fmla="*/ 0 w 2438400"/>
                        <a:gd name="connsiteY13" fmla="*/ 34706 h 138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438400" h="138824" fill="none" extrusionOk="0">
                          <a:moveTo>
                            <a:pt x="0" y="34706"/>
                          </a:moveTo>
                          <a:cubicBezTo>
                            <a:pt x="132452" y="22172"/>
                            <a:pt x="365848" y="56590"/>
                            <a:pt x="541894" y="34706"/>
                          </a:cubicBezTo>
                          <a:cubicBezTo>
                            <a:pt x="717940" y="12822"/>
                            <a:pt x="841345" y="11103"/>
                            <a:pt x="1105464" y="34706"/>
                          </a:cubicBezTo>
                          <a:cubicBezTo>
                            <a:pt x="1369583" y="58310"/>
                            <a:pt x="1353765" y="39829"/>
                            <a:pt x="1582331" y="34706"/>
                          </a:cubicBezTo>
                          <a:cubicBezTo>
                            <a:pt x="1810897" y="29583"/>
                            <a:pt x="1878153" y="30377"/>
                            <a:pt x="2167577" y="34706"/>
                          </a:cubicBezTo>
                          <a:cubicBezTo>
                            <a:pt x="2166223" y="17874"/>
                            <a:pt x="2167056" y="7255"/>
                            <a:pt x="2167577" y="0"/>
                          </a:cubicBezTo>
                          <a:cubicBezTo>
                            <a:pt x="2229992" y="11805"/>
                            <a:pt x="2378016" y="51232"/>
                            <a:pt x="2438400" y="69412"/>
                          </a:cubicBezTo>
                          <a:cubicBezTo>
                            <a:pt x="2304119" y="99724"/>
                            <a:pt x="2267494" y="111079"/>
                            <a:pt x="2167577" y="138824"/>
                          </a:cubicBezTo>
                          <a:cubicBezTo>
                            <a:pt x="2168325" y="126650"/>
                            <a:pt x="2167003" y="116811"/>
                            <a:pt x="2167577" y="104118"/>
                          </a:cubicBezTo>
                          <a:cubicBezTo>
                            <a:pt x="1987678" y="109464"/>
                            <a:pt x="1817506" y="102482"/>
                            <a:pt x="1669034" y="104118"/>
                          </a:cubicBezTo>
                          <a:cubicBezTo>
                            <a:pt x="1520562" y="105754"/>
                            <a:pt x="1374097" y="95912"/>
                            <a:pt x="1083789" y="104118"/>
                          </a:cubicBezTo>
                          <a:cubicBezTo>
                            <a:pt x="793481" y="112324"/>
                            <a:pt x="810687" y="83678"/>
                            <a:pt x="563570" y="104118"/>
                          </a:cubicBezTo>
                          <a:cubicBezTo>
                            <a:pt x="316453" y="124558"/>
                            <a:pt x="247115" y="93768"/>
                            <a:pt x="0" y="104118"/>
                          </a:cubicBezTo>
                          <a:cubicBezTo>
                            <a:pt x="-439" y="85192"/>
                            <a:pt x="-1765" y="63623"/>
                            <a:pt x="0" y="34706"/>
                          </a:cubicBezTo>
                          <a:close/>
                        </a:path>
                        <a:path w="2438400" h="138824" stroke="0" extrusionOk="0">
                          <a:moveTo>
                            <a:pt x="0" y="34706"/>
                          </a:moveTo>
                          <a:cubicBezTo>
                            <a:pt x="257887" y="54173"/>
                            <a:pt x="353619" y="36647"/>
                            <a:pt x="520218" y="34706"/>
                          </a:cubicBezTo>
                          <a:cubicBezTo>
                            <a:pt x="686817" y="32765"/>
                            <a:pt x="773143" y="48414"/>
                            <a:pt x="997085" y="34706"/>
                          </a:cubicBezTo>
                          <a:cubicBezTo>
                            <a:pt x="1221027" y="20998"/>
                            <a:pt x="1344002" y="12343"/>
                            <a:pt x="1582331" y="34706"/>
                          </a:cubicBezTo>
                          <a:cubicBezTo>
                            <a:pt x="1820660" y="57069"/>
                            <a:pt x="1882815" y="43779"/>
                            <a:pt x="2167577" y="34706"/>
                          </a:cubicBezTo>
                          <a:cubicBezTo>
                            <a:pt x="2166733" y="20971"/>
                            <a:pt x="2168059" y="10505"/>
                            <a:pt x="2167577" y="0"/>
                          </a:cubicBezTo>
                          <a:cubicBezTo>
                            <a:pt x="2239079" y="21083"/>
                            <a:pt x="2324697" y="37323"/>
                            <a:pt x="2438400" y="69412"/>
                          </a:cubicBezTo>
                          <a:cubicBezTo>
                            <a:pt x="2349011" y="99610"/>
                            <a:pt x="2237712" y="113817"/>
                            <a:pt x="2167577" y="138824"/>
                          </a:cubicBezTo>
                          <a:cubicBezTo>
                            <a:pt x="2167142" y="126514"/>
                            <a:pt x="2168174" y="116199"/>
                            <a:pt x="2167577" y="104118"/>
                          </a:cubicBezTo>
                          <a:cubicBezTo>
                            <a:pt x="2025939" y="122880"/>
                            <a:pt x="1843092" y="130979"/>
                            <a:pt x="1625683" y="104118"/>
                          </a:cubicBezTo>
                          <a:cubicBezTo>
                            <a:pt x="1408274" y="77257"/>
                            <a:pt x="1344926" y="97197"/>
                            <a:pt x="1105464" y="104118"/>
                          </a:cubicBezTo>
                          <a:cubicBezTo>
                            <a:pt x="866002" y="111039"/>
                            <a:pt x="643524" y="109264"/>
                            <a:pt x="520218" y="104118"/>
                          </a:cubicBezTo>
                          <a:cubicBezTo>
                            <a:pt x="396912" y="98972"/>
                            <a:pt x="153580" y="128969"/>
                            <a:pt x="0" y="104118"/>
                          </a:cubicBezTo>
                          <a:cubicBezTo>
                            <a:pt x="39" y="85760"/>
                            <a:pt x="-693" y="53842"/>
                            <a:pt x="0" y="3470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8EC68CE9-0232-2A07-03E0-C76B01E5D72E}"/>
                    </a:ext>
                  </a:extLst>
                </p:cNvPr>
                <p:cNvSpPr/>
                <p:nvPr/>
              </p:nvSpPr>
              <p:spPr>
                <a:xfrm>
                  <a:off x="3656514" y="4437213"/>
                  <a:ext cx="457200" cy="461665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JP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8EC68CE9-0232-2A07-03E0-C76B01E5D7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514" y="4437213"/>
                  <a:ext cx="457200" cy="461665"/>
                </a:xfrm>
                <a:prstGeom prst="ellipse">
                  <a:avLst/>
                </a:prstGeom>
                <a:blipFill>
                  <a:blip r:embed="rId4"/>
                  <a:stretch>
                    <a:fillRect l="-14286" b="-27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AD4E84BE-1C9E-F1A7-5B01-FFBA49FFF56A}"/>
                    </a:ext>
                  </a:extLst>
                </p:cNvPr>
                <p:cNvSpPr/>
                <p:nvPr/>
              </p:nvSpPr>
              <p:spPr>
                <a:xfrm>
                  <a:off x="3148802" y="3064031"/>
                  <a:ext cx="457200" cy="461665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円/楕円 20">
                  <a:extLst>
                    <a:ext uri="{FF2B5EF4-FFF2-40B4-BE49-F238E27FC236}">
                      <a16:creationId xmlns:a16="http://schemas.microsoft.com/office/drawing/2014/main" id="{AD4E84BE-1C9E-F1A7-5B01-FFBA49FFF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802" y="3064031"/>
                  <a:ext cx="457200" cy="461665"/>
                </a:xfrm>
                <a:prstGeom prst="ellipse">
                  <a:avLst/>
                </a:prstGeom>
                <a:blipFill>
                  <a:blip r:embed="rId5"/>
                  <a:stretch>
                    <a:fillRect l="-28571"/>
                  </a:stretch>
                </a:blip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EBA86D41-D9F0-8120-3FA7-265B2CA17087}"/>
                    </a:ext>
                  </a:extLst>
                </p:cNvPr>
                <p:cNvSpPr/>
                <p:nvPr/>
              </p:nvSpPr>
              <p:spPr>
                <a:xfrm>
                  <a:off x="4935978" y="3158758"/>
                  <a:ext cx="457200" cy="4616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円/楕円 21">
                  <a:extLst>
                    <a:ext uri="{FF2B5EF4-FFF2-40B4-BE49-F238E27FC236}">
                      <a16:creationId xmlns:a16="http://schemas.microsoft.com/office/drawing/2014/main" id="{EBA86D41-D9F0-8120-3FA7-265B2CA17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978" y="3158758"/>
                  <a:ext cx="457200" cy="461665"/>
                </a:xfrm>
                <a:prstGeom prst="ellipse">
                  <a:avLst/>
                </a:prstGeom>
                <a:blipFill>
                  <a:blip r:embed="rId6"/>
                  <a:stretch>
                    <a:fillRect l="-8333" b="-2285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フリーフォーム 22">
              <a:extLst>
                <a:ext uri="{FF2B5EF4-FFF2-40B4-BE49-F238E27FC236}">
                  <a16:creationId xmlns:a16="http://schemas.microsoft.com/office/drawing/2014/main" id="{482FE7DB-5D89-05AA-BF10-7D190146C108}"/>
                </a:ext>
              </a:extLst>
            </p:cNvPr>
            <p:cNvSpPr/>
            <p:nvPr/>
          </p:nvSpPr>
          <p:spPr>
            <a:xfrm rot="8703491" flipV="1">
              <a:off x="3615932" y="3403512"/>
              <a:ext cx="333974" cy="1161929"/>
            </a:xfrm>
            <a:custGeom>
              <a:avLst/>
              <a:gdLst>
                <a:gd name="connsiteX0" fmla="*/ 336832 w 1044755"/>
                <a:gd name="connsiteY0" fmla="*/ 0 h 2300749"/>
                <a:gd name="connsiteX1" fmla="*/ 248342 w 1044755"/>
                <a:gd name="connsiteY1" fmla="*/ 98323 h 2300749"/>
                <a:gd name="connsiteX2" fmla="*/ 100858 w 1044755"/>
                <a:gd name="connsiteY2" fmla="*/ 275304 h 2300749"/>
                <a:gd name="connsiteX3" fmla="*/ 22200 w 1044755"/>
                <a:gd name="connsiteY3" fmla="*/ 511278 h 2300749"/>
                <a:gd name="connsiteX4" fmla="*/ 12368 w 1044755"/>
                <a:gd name="connsiteY4" fmla="*/ 894736 h 2300749"/>
                <a:gd name="connsiteX5" fmla="*/ 169684 w 1044755"/>
                <a:gd name="connsiteY5" fmla="*/ 1356852 h 2300749"/>
                <a:gd name="connsiteX6" fmla="*/ 454819 w 1044755"/>
                <a:gd name="connsiteY6" fmla="*/ 1799304 h 2300749"/>
                <a:gd name="connsiteX7" fmla="*/ 848110 w 1044755"/>
                <a:gd name="connsiteY7" fmla="*/ 2182762 h 2300749"/>
                <a:gd name="connsiteX8" fmla="*/ 975929 w 1044755"/>
                <a:gd name="connsiteY8" fmla="*/ 2261420 h 2300749"/>
                <a:gd name="connsiteX9" fmla="*/ 1015258 w 1044755"/>
                <a:gd name="connsiteY9" fmla="*/ 2281084 h 2300749"/>
                <a:gd name="connsiteX10" fmla="*/ 1044755 w 1044755"/>
                <a:gd name="connsiteY10" fmla="*/ 2300749 h 230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755" h="2300749">
                  <a:moveTo>
                    <a:pt x="336832" y="0"/>
                  </a:moveTo>
                  <a:cubicBezTo>
                    <a:pt x="307335" y="32774"/>
                    <a:pt x="278617" y="66267"/>
                    <a:pt x="248342" y="98323"/>
                  </a:cubicBezTo>
                  <a:cubicBezTo>
                    <a:pt x="176910" y="173957"/>
                    <a:pt x="152631" y="180388"/>
                    <a:pt x="100858" y="275304"/>
                  </a:cubicBezTo>
                  <a:cubicBezTo>
                    <a:pt x="53041" y="362969"/>
                    <a:pt x="45916" y="416414"/>
                    <a:pt x="22200" y="511278"/>
                  </a:cubicBezTo>
                  <a:cubicBezTo>
                    <a:pt x="2823" y="675988"/>
                    <a:pt x="-11230" y="717747"/>
                    <a:pt x="12368" y="894736"/>
                  </a:cubicBezTo>
                  <a:cubicBezTo>
                    <a:pt x="39546" y="1098572"/>
                    <a:pt x="74662" y="1170609"/>
                    <a:pt x="169684" y="1356852"/>
                  </a:cubicBezTo>
                  <a:cubicBezTo>
                    <a:pt x="253901" y="1521917"/>
                    <a:pt x="332543" y="1660354"/>
                    <a:pt x="454819" y="1799304"/>
                  </a:cubicBezTo>
                  <a:cubicBezTo>
                    <a:pt x="535518" y="1891008"/>
                    <a:pt x="714780" y="2088319"/>
                    <a:pt x="848110" y="2182762"/>
                  </a:cubicBezTo>
                  <a:cubicBezTo>
                    <a:pt x="888934" y="2211679"/>
                    <a:pt x="931183" y="2239047"/>
                    <a:pt x="975929" y="2261420"/>
                  </a:cubicBezTo>
                  <a:cubicBezTo>
                    <a:pt x="989039" y="2267975"/>
                    <a:pt x="1002532" y="2273812"/>
                    <a:pt x="1015258" y="2281084"/>
                  </a:cubicBezTo>
                  <a:cubicBezTo>
                    <a:pt x="1025518" y="2286947"/>
                    <a:pt x="1044755" y="2300749"/>
                    <a:pt x="1044755" y="2300749"/>
                  </a:cubicBezTo>
                </a:path>
              </a:pathLst>
            </a:custGeom>
            <a:noFill/>
            <a:ln w="38100">
              <a:head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フリーフォーム 23">
              <a:extLst>
                <a:ext uri="{FF2B5EF4-FFF2-40B4-BE49-F238E27FC236}">
                  <a16:creationId xmlns:a16="http://schemas.microsoft.com/office/drawing/2014/main" id="{EA54966F-CAB1-0CB9-507B-BBE8386F114A}"/>
                </a:ext>
              </a:extLst>
            </p:cNvPr>
            <p:cNvSpPr/>
            <p:nvPr/>
          </p:nvSpPr>
          <p:spPr>
            <a:xfrm rot="13712610" flipH="1" flipV="1">
              <a:off x="4380993" y="3308703"/>
              <a:ext cx="243705" cy="1451713"/>
            </a:xfrm>
            <a:custGeom>
              <a:avLst/>
              <a:gdLst>
                <a:gd name="connsiteX0" fmla="*/ 336832 w 1044755"/>
                <a:gd name="connsiteY0" fmla="*/ 0 h 2300749"/>
                <a:gd name="connsiteX1" fmla="*/ 248342 w 1044755"/>
                <a:gd name="connsiteY1" fmla="*/ 98323 h 2300749"/>
                <a:gd name="connsiteX2" fmla="*/ 100858 w 1044755"/>
                <a:gd name="connsiteY2" fmla="*/ 275304 h 2300749"/>
                <a:gd name="connsiteX3" fmla="*/ 22200 w 1044755"/>
                <a:gd name="connsiteY3" fmla="*/ 511278 h 2300749"/>
                <a:gd name="connsiteX4" fmla="*/ 12368 w 1044755"/>
                <a:gd name="connsiteY4" fmla="*/ 894736 h 2300749"/>
                <a:gd name="connsiteX5" fmla="*/ 169684 w 1044755"/>
                <a:gd name="connsiteY5" fmla="*/ 1356852 h 2300749"/>
                <a:gd name="connsiteX6" fmla="*/ 454819 w 1044755"/>
                <a:gd name="connsiteY6" fmla="*/ 1799304 h 2300749"/>
                <a:gd name="connsiteX7" fmla="*/ 848110 w 1044755"/>
                <a:gd name="connsiteY7" fmla="*/ 2182762 h 2300749"/>
                <a:gd name="connsiteX8" fmla="*/ 975929 w 1044755"/>
                <a:gd name="connsiteY8" fmla="*/ 2261420 h 2300749"/>
                <a:gd name="connsiteX9" fmla="*/ 1015258 w 1044755"/>
                <a:gd name="connsiteY9" fmla="*/ 2281084 h 2300749"/>
                <a:gd name="connsiteX10" fmla="*/ 1044755 w 1044755"/>
                <a:gd name="connsiteY10" fmla="*/ 2300749 h 230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755" h="2300749">
                  <a:moveTo>
                    <a:pt x="336832" y="0"/>
                  </a:moveTo>
                  <a:cubicBezTo>
                    <a:pt x="307335" y="32774"/>
                    <a:pt x="278617" y="66267"/>
                    <a:pt x="248342" y="98323"/>
                  </a:cubicBezTo>
                  <a:cubicBezTo>
                    <a:pt x="176910" y="173957"/>
                    <a:pt x="152631" y="180388"/>
                    <a:pt x="100858" y="275304"/>
                  </a:cubicBezTo>
                  <a:cubicBezTo>
                    <a:pt x="53041" y="362969"/>
                    <a:pt x="45916" y="416414"/>
                    <a:pt x="22200" y="511278"/>
                  </a:cubicBezTo>
                  <a:cubicBezTo>
                    <a:pt x="2823" y="675988"/>
                    <a:pt x="-11230" y="717747"/>
                    <a:pt x="12368" y="894736"/>
                  </a:cubicBezTo>
                  <a:cubicBezTo>
                    <a:pt x="39546" y="1098572"/>
                    <a:pt x="74662" y="1170609"/>
                    <a:pt x="169684" y="1356852"/>
                  </a:cubicBezTo>
                  <a:cubicBezTo>
                    <a:pt x="253901" y="1521917"/>
                    <a:pt x="332543" y="1660354"/>
                    <a:pt x="454819" y="1799304"/>
                  </a:cubicBezTo>
                  <a:cubicBezTo>
                    <a:pt x="535518" y="1891008"/>
                    <a:pt x="714780" y="2088319"/>
                    <a:pt x="848110" y="2182762"/>
                  </a:cubicBezTo>
                  <a:cubicBezTo>
                    <a:pt x="888934" y="2211679"/>
                    <a:pt x="931183" y="2239047"/>
                    <a:pt x="975929" y="2261420"/>
                  </a:cubicBezTo>
                  <a:cubicBezTo>
                    <a:pt x="989039" y="2267975"/>
                    <a:pt x="1002532" y="2273812"/>
                    <a:pt x="1015258" y="2281084"/>
                  </a:cubicBezTo>
                  <a:cubicBezTo>
                    <a:pt x="1025518" y="2286947"/>
                    <a:pt x="1044755" y="2300749"/>
                    <a:pt x="1044755" y="2300749"/>
                  </a:cubicBezTo>
                </a:path>
              </a:pathLst>
            </a:custGeom>
            <a:noFill/>
            <a:ln w="38100">
              <a:head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星 5 24">
              <a:extLst>
                <a:ext uri="{FF2B5EF4-FFF2-40B4-BE49-F238E27FC236}">
                  <a16:creationId xmlns:a16="http://schemas.microsoft.com/office/drawing/2014/main" id="{377D8D60-FF8C-F252-1AF2-0BE8B3E05FBE}"/>
                </a:ext>
              </a:extLst>
            </p:cNvPr>
            <p:cNvSpPr/>
            <p:nvPr/>
          </p:nvSpPr>
          <p:spPr>
            <a:xfrm>
              <a:off x="3575368" y="3456996"/>
              <a:ext cx="339239" cy="301392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星 5 25">
              <a:extLst>
                <a:ext uri="{FF2B5EF4-FFF2-40B4-BE49-F238E27FC236}">
                  <a16:creationId xmlns:a16="http://schemas.microsoft.com/office/drawing/2014/main" id="{5AA86088-6EB8-BC9B-988E-9F55FC7B35C3}"/>
                </a:ext>
              </a:extLst>
            </p:cNvPr>
            <p:cNvSpPr/>
            <p:nvPr/>
          </p:nvSpPr>
          <p:spPr>
            <a:xfrm>
              <a:off x="4596739" y="3472516"/>
              <a:ext cx="339239" cy="301392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DC0BD987-F693-BFB7-35DD-963743941D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7005" y="4800402"/>
              <a:ext cx="465068" cy="3143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3351E092-C7E3-3867-2413-A5F310874AE5}"/>
                    </a:ext>
                  </a:extLst>
                </p:cNvPr>
                <p:cNvSpPr/>
                <p:nvPr/>
              </p:nvSpPr>
              <p:spPr>
                <a:xfrm>
                  <a:off x="6340101" y="4678180"/>
                  <a:ext cx="457200" cy="46166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円/楕円 27">
                  <a:extLst>
                    <a:ext uri="{FF2B5EF4-FFF2-40B4-BE49-F238E27FC236}">
                      <a16:creationId xmlns:a16="http://schemas.microsoft.com/office/drawing/2014/main" id="{3351E092-C7E3-3867-2413-A5F310874A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0101" y="4678180"/>
                  <a:ext cx="457200" cy="461665"/>
                </a:xfrm>
                <a:prstGeom prst="ellipse">
                  <a:avLst/>
                </a:prstGeom>
                <a:blipFill>
                  <a:blip r:embed="rId7"/>
                  <a:stretch>
                    <a:fillRect l="-285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右矢印 28">
              <a:extLst>
                <a:ext uri="{FF2B5EF4-FFF2-40B4-BE49-F238E27FC236}">
                  <a16:creationId xmlns:a16="http://schemas.microsoft.com/office/drawing/2014/main" id="{10ECA627-9828-2A8F-4785-67279704CC69}"/>
                </a:ext>
              </a:extLst>
            </p:cNvPr>
            <p:cNvSpPr/>
            <p:nvPr/>
          </p:nvSpPr>
          <p:spPr>
            <a:xfrm rot="21429835" flipV="1">
              <a:off x="4626369" y="4926079"/>
              <a:ext cx="1708284" cy="85913"/>
            </a:xfrm>
            <a:prstGeom prst="rightArrow">
              <a:avLst>
                <a:gd name="adj1" fmla="val 50000"/>
                <a:gd name="adj2" fmla="val 195084"/>
              </a:avLst>
            </a:prstGeom>
            <a:solidFill>
              <a:schemeClr val="tx1">
                <a:lumMod val="65000"/>
                <a:lumOff val="35000"/>
              </a:schemeClr>
            </a:solidFill>
            <a:ln cap="rnd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57288"/>
                        <a:gd name="connsiteY0" fmla="*/ 31456 h 125824"/>
                        <a:gd name="connsiteX1" fmla="*/ 640179 w 2057288"/>
                        <a:gd name="connsiteY1" fmla="*/ 31456 h 125824"/>
                        <a:gd name="connsiteX2" fmla="*/ 1262239 w 2057288"/>
                        <a:gd name="connsiteY2" fmla="*/ 31456 h 125824"/>
                        <a:gd name="connsiteX3" fmla="*/ 1811826 w 2057288"/>
                        <a:gd name="connsiteY3" fmla="*/ 31456 h 125824"/>
                        <a:gd name="connsiteX4" fmla="*/ 1811826 w 2057288"/>
                        <a:gd name="connsiteY4" fmla="*/ 0 h 125824"/>
                        <a:gd name="connsiteX5" fmla="*/ 2057288 w 2057288"/>
                        <a:gd name="connsiteY5" fmla="*/ 62912 h 125824"/>
                        <a:gd name="connsiteX6" fmla="*/ 1811826 w 2057288"/>
                        <a:gd name="connsiteY6" fmla="*/ 125824 h 125824"/>
                        <a:gd name="connsiteX7" fmla="*/ 1811826 w 2057288"/>
                        <a:gd name="connsiteY7" fmla="*/ 94368 h 125824"/>
                        <a:gd name="connsiteX8" fmla="*/ 1262239 w 2057288"/>
                        <a:gd name="connsiteY8" fmla="*/ 94368 h 125824"/>
                        <a:gd name="connsiteX9" fmla="*/ 712652 w 2057288"/>
                        <a:gd name="connsiteY9" fmla="*/ 94368 h 125824"/>
                        <a:gd name="connsiteX10" fmla="*/ 0 w 2057288"/>
                        <a:gd name="connsiteY10" fmla="*/ 94368 h 125824"/>
                        <a:gd name="connsiteX11" fmla="*/ 0 w 2057288"/>
                        <a:gd name="connsiteY11" fmla="*/ 31456 h 125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057288" h="125824" fill="none" extrusionOk="0">
                          <a:moveTo>
                            <a:pt x="0" y="31456"/>
                          </a:moveTo>
                          <a:cubicBezTo>
                            <a:pt x="310041" y="34344"/>
                            <a:pt x="477830" y="24153"/>
                            <a:pt x="640179" y="31456"/>
                          </a:cubicBezTo>
                          <a:cubicBezTo>
                            <a:pt x="802528" y="38759"/>
                            <a:pt x="1080863" y="43632"/>
                            <a:pt x="1262239" y="31456"/>
                          </a:cubicBezTo>
                          <a:cubicBezTo>
                            <a:pt x="1443615" y="19280"/>
                            <a:pt x="1561581" y="16794"/>
                            <a:pt x="1811826" y="31456"/>
                          </a:cubicBezTo>
                          <a:cubicBezTo>
                            <a:pt x="1810560" y="17672"/>
                            <a:pt x="1810307" y="15279"/>
                            <a:pt x="1811826" y="0"/>
                          </a:cubicBezTo>
                          <a:cubicBezTo>
                            <a:pt x="1924350" y="25704"/>
                            <a:pt x="1974734" y="31041"/>
                            <a:pt x="2057288" y="62912"/>
                          </a:cubicBezTo>
                          <a:cubicBezTo>
                            <a:pt x="1933979" y="84898"/>
                            <a:pt x="1895242" y="111594"/>
                            <a:pt x="1811826" y="125824"/>
                          </a:cubicBezTo>
                          <a:cubicBezTo>
                            <a:pt x="1811651" y="116626"/>
                            <a:pt x="1812686" y="105016"/>
                            <a:pt x="1811826" y="94368"/>
                          </a:cubicBezTo>
                          <a:cubicBezTo>
                            <a:pt x="1576148" y="112545"/>
                            <a:pt x="1507274" y="118088"/>
                            <a:pt x="1262239" y="94368"/>
                          </a:cubicBezTo>
                          <a:cubicBezTo>
                            <a:pt x="1017204" y="70648"/>
                            <a:pt x="855414" y="101204"/>
                            <a:pt x="712652" y="94368"/>
                          </a:cubicBezTo>
                          <a:cubicBezTo>
                            <a:pt x="569890" y="87532"/>
                            <a:pt x="144901" y="67000"/>
                            <a:pt x="0" y="94368"/>
                          </a:cubicBezTo>
                          <a:cubicBezTo>
                            <a:pt x="-3050" y="81214"/>
                            <a:pt x="1238" y="55829"/>
                            <a:pt x="0" y="31456"/>
                          </a:cubicBezTo>
                          <a:close/>
                        </a:path>
                        <a:path w="2057288" h="125824" stroke="0" extrusionOk="0">
                          <a:moveTo>
                            <a:pt x="0" y="31456"/>
                          </a:moveTo>
                          <a:cubicBezTo>
                            <a:pt x="229338" y="17246"/>
                            <a:pt x="349498" y="29077"/>
                            <a:pt x="585824" y="31456"/>
                          </a:cubicBezTo>
                          <a:cubicBezTo>
                            <a:pt x="822150" y="33835"/>
                            <a:pt x="965018" y="17846"/>
                            <a:pt x="1135411" y="31456"/>
                          </a:cubicBezTo>
                          <a:cubicBezTo>
                            <a:pt x="1305804" y="45066"/>
                            <a:pt x="1521972" y="31171"/>
                            <a:pt x="1811826" y="31456"/>
                          </a:cubicBezTo>
                          <a:cubicBezTo>
                            <a:pt x="1811317" y="20300"/>
                            <a:pt x="1811453" y="7550"/>
                            <a:pt x="1811826" y="0"/>
                          </a:cubicBezTo>
                          <a:cubicBezTo>
                            <a:pt x="1893236" y="27542"/>
                            <a:pt x="1965697" y="43442"/>
                            <a:pt x="2057288" y="62912"/>
                          </a:cubicBezTo>
                          <a:cubicBezTo>
                            <a:pt x="1968628" y="87052"/>
                            <a:pt x="1884693" y="116423"/>
                            <a:pt x="1811826" y="125824"/>
                          </a:cubicBezTo>
                          <a:cubicBezTo>
                            <a:pt x="1811705" y="118368"/>
                            <a:pt x="1812825" y="103697"/>
                            <a:pt x="1811826" y="94368"/>
                          </a:cubicBezTo>
                          <a:cubicBezTo>
                            <a:pt x="1613828" y="109141"/>
                            <a:pt x="1526887" y="110457"/>
                            <a:pt x="1244121" y="94368"/>
                          </a:cubicBezTo>
                          <a:cubicBezTo>
                            <a:pt x="961355" y="78279"/>
                            <a:pt x="923376" y="102396"/>
                            <a:pt x="640179" y="94368"/>
                          </a:cubicBezTo>
                          <a:cubicBezTo>
                            <a:pt x="356982" y="86340"/>
                            <a:pt x="217277" y="123917"/>
                            <a:pt x="0" y="94368"/>
                          </a:cubicBezTo>
                          <a:cubicBezTo>
                            <a:pt x="2750" y="74363"/>
                            <a:pt x="-3103" y="54109"/>
                            <a:pt x="0" y="3145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 29">
              <a:extLst>
                <a:ext uri="{FF2B5EF4-FFF2-40B4-BE49-F238E27FC236}">
                  <a16:creationId xmlns:a16="http://schemas.microsoft.com/office/drawing/2014/main" id="{0D785B86-3042-B73F-61B7-4AF0A9356B35}"/>
                </a:ext>
              </a:extLst>
            </p:cNvPr>
            <p:cNvSpPr/>
            <p:nvPr/>
          </p:nvSpPr>
          <p:spPr>
            <a:xfrm rot="765094" flipV="1">
              <a:off x="3833011" y="5386415"/>
              <a:ext cx="285042" cy="1439290"/>
            </a:xfrm>
            <a:custGeom>
              <a:avLst/>
              <a:gdLst>
                <a:gd name="connsiteX0" fmla="*/ 336832 w 1044755"/>
                <a:gd name="connsiteY0" fmla="*/ 0 h 2300749"/>
                <a:gd name="connsiteX1" fmla="*/ 248342 w 1044755"/>
                <a:gd name="connsiteY1" fmla="*/ 98323 h 2300749"/>
                <a:gd name="connsiteX2" fmla="*/ 100858 w 1044755"/>
                <a:gd name="connsiteY2" fmla="*/ 275304 h 2300749"/>
                <a:gd name="connsiteX3" fmla="*/ 22200 w 1044755"/>
                <a:gd name="connsiteY3" fmla="*/ 511278 h 2300749"/>
                <a:gd name="connsiteX4" fmla="*/ 12368 w 1044755"/>
                <a:gd name="connsiteY4" fmla="*/ 894736 h 2300749"/>
                <a:gd name="connsiteX5" fmla="*/ 169684 w 1044755"/>
                <a:gd name="connsiteY5" fmla="*/ 1356852 h 2300749"/>
                <a:gd name="connsiteX6" fmla="*/ 454819 w 1044755"/>
                <a:gd name="connsiteY6" fmla="*/ 1799304 h 2300749"/>
                <a:gd name="connsiteX7" fmla="*/ 848110 w 1044755"/>
                <a:gd name="connsiteY7" fmla="*/ 2182762 h 2300749"/>
                <a:gd name="connsiteX8" fmla="*/ 975929 w 1044755"/>
                <a:gd name="connsiteY8" fmla="*/ 2261420 h 2300749"/>
                <a:gd name="connsiteX9" fmla="*/ 1015258 w 1044755"/>
                <a:gd name="connsiteY9" fmla="*/ 2281084 h 2300749"/>
                <a:gd name="connsiteX10" fmla="*/ 1044755 w 1044755"/>
                <a:gd name="connsiteY10" fmla="*/ 2300749 h 230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755" h="2300749">
                  <a:moveTo>
                    <a:pt x="336832" y="0"/>
                  </a:moveTo>
                  <a:cubicBezTo>
                    <a:pt x="307335" y="32774"/>
                    <a:pt x="278617" y="66267"/>
                    <a:pt x="248342" y="98323"/>
                  </a:cubicBezTo>
                  <a:cubicBezTo>
                    <a:pt x="176910" y="173957"/>
                    <a:pt x="152631" y="180388"/>
                    <a:pt x="100858" y="275304"/>
                  </a:cubicBezTo>
                  <a:cubicBezTo>
                    <a:pt x="53041" y="362969"/>
                    <a:pt x="45916" y="416414"/>
                    <a:pt x="22200" y="511278"/>
                  </a:cubicBezTo>
                  <a:cubicBezTo>
                    <a:pt x="2823" y="675988"/>
                    <a:pt x="-11230" y="717747"/>
                    <a:pt x="12368" y="894736"/>
                  </a:cubicBezTo>
                  <a:cubicBezTo>
                    <a:pt x="39546" y="1098572"/>
                    <a:pt x="74662" y="1170609"/>
                    <a:pt x="169684" y="1356852"/>
                  </a:cubicBezTo>
                  <a:cubicBezTo>
                    <a:pt x="253901" y="1521917"/>
                    <a:pt x="332543" y="1660354"/>
                    <a:pt x="454819" y="1799304"/>
                  </a:cubicBezTo>
                  <a:cubicBezTo>
                    <a:pt x="535518" y="1891008"/>
                    <a:pt x="714780" y="2088319"/>
                    <a:pt x="848110" y="2182762"/>
                  </a:cubicBezTo>
                  <a:cubicBezTo>
                    <a:pt x="888934" y="2211679"/>
                    <a:pt x="931183" y="2239047"/>
                    <a:pt x="975929" y="2261420"/>
                  </a:cubicBezTo>
                  <a:cubicBezTo>
                    <a:pt x="989039" y="2267975"/>
                    <a:pt x="1002532" y="2273812"/>
                    <a:pt x="1015258" y="2281084"/>
                  </a:cubicBezTo>
                  <a:cubicBezTo>
                    <a:pt x="1025518" y="2286947"/>
                    <a:pt x="1044755" y="2300749"/>
                    <a:pt x="1044755" y="2300749"/>
                  </a:cubicBezTo>
                </a:path>
              </a:pathLst>
            </a:custGeom>
            <a:noFill/>
            <a:ln w="38100">
              <a:head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星 5 30">
              <a:extLst>
                <a:ext uri="{FF2B5EF4-FFF2-40B4-BE49-F238E27FC236}">
                  <a16:creationId xmlns:a16="http://schemas.microsoft.com/office/drawing/2014/main" id="{82871809-7EA2-0AB8-0949-6B61AA1816A2}"/>
                </a:ext>
              </a:extLst>
            </p:cNvPr>
            <p:cNvSpPr/>
            <p:nvPr/>
          </p:nvSpPr>
          <p:spPr>
            <a:xfrm>
              <a:off x="3564454" y="6408507"/>
              <a:ext cx="339239" cy="301392"/>
            </a:xfrm>
            <a:prstGeom prst="star5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円/楕円 5">
                <a:extLst>
                  <a:ext uri="{FF2B5EF4-FFF2-40B4-BE49-F238E27FC236}">
                    <a16:creationId xmlns:a16="http://schemas.microsoft.com/office/drawing/2014/main" id="{A5FEB1D4-0E53-7383-1798-43E2FE17E730}"/>
                  </a:ext>
                </a:extLst>
              </p:cNvPr>
              <p:cNvSpPr/>
              <p:nvPr/>
            </p:nvSpPr>
            <p:spPr>
              <a:xfrm>
                <a:off x="3084018" y="6058254"/>
                <a:ext cx="502920" cy="5078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円/楕円 5">
                <a:extLst>
                  <a:ext uri="{FF2B5EF4-FFF2-40B4-BE49-F238E27FC236}">
                    <a16:creationId xmlns:a16="http://schemas.microsoft.com/office/drawing/2014/main" id="{A5FEB1D4-0E53-7383-1798-43E2FE17E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018" y="6058254"/>
                <a:ext cx="502920" cy="507832"/>
              </a:xfrm>
              <a:prstGeom prst="ellipse">
                <a:avLst/>
              </a:prstGeom>
              <a:blipFill>
                <a:blip r:embed="rId8"/>
                <a:stretch>
                  <a:fillRect l="-2381" b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04008E-4FF0-F92F-667A-A90B0E54A15E}"/>
              </a:ext>
            </a:extLst>
          </p:cNvPr>
          <p:cNvSpPr txBox="1"/>
          <p:nvPr/>
        </p:nvSpPr>
        <p:spPr>
          <a:xfrm>
            <a:off x="3311344" y="557687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シンチレーション</a:t>
            </a:r>
            <a:br>
              <a:rPr kumimoji="1" lang="en-US" altLang="ja-JP" sz="1600" dirty="0"/>
            </a:br>
            <a:r>
              <a:rPr kumimoji="1" lang="ja-JP" altLang="en-US" sz="1600"/>
              <a:t>検出器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8F064D7-6DA2-C15D-F060-5A49E5F28016}"/>
              </a:ext>
            </a:extLst>
          </p:cNvPr>
          <p:cNvSpPr txBox="1"/>
          <p:nvPr/>
        </p:nvSpPr>
        <p:spPr>
          <a:xfrm>
            <a:off x="3360720" y="522275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飛跡検出器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D5F345-BCD7-5705-25D4-0FE379C002FB}"/>
              </a:ext>
            </a:extLst>
          </p:cNvPr>
          <p:cNvSpPr txBox="1"/>
          <p:nvPr/>
        </p:nvSpPr>
        <p:spPr>
          <a:xfrm>
            <a:off x="4315625" y="603000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ソレノイド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CB70E88-5973-1FFB-83BB-E456DBDA659A}"/>
              </a:ext>
            </a:extLst>
          </p:cNvPr>
          <p:cNvSpPr txBox="1"/>
          <p:nvPr/>
        </p:nvSpPr>
        <p:spPr>
          <a:xfrm>
            <a:off x="2239676" y="4830967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aseline="30000" dirty="0"/>
              <a:t>3</a:t>
            </a:r>
            <a:r>
              <a:rPr kumimoji="1" lang="en-US" altLang="ja-JP" sz="1600" dirty="0"/>
              <a:t>He</a:t>
            </a:r>
            <a:r>
              <a:rPr kumimoji="1" lang="ja-JP" altLang="en-US" sz="1600"/>
              <a:t>標的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837EE8A-0C78-6CA9-5589-3296159E67DD}"/>
              </a:ext>
            </a:extLst>
          </p:cNvPr>
          <p:cNvCxnSpPr>
            <a:cxnSpLocks/>
          </p:cNvCxnSpPr>
          <p:nvPr/>
        </p:nvCxnSpPr>
        <p:spPr>
          <a:xfrm flipH="1">
            <a:off x="2619554" y="4634886"/>
            <a:ext cx="765981" cy="271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39BE0ECE-23CD-CBFB-AEEF-C3D91F33340B}"/>
                  </a:ext>
                </a:extLst>
              </p:cNvPr>
              <p:cNvSpPr/>
              <p:nvPr/>
            </p:nvSpPr>
            <p:spPr>
              <a:xfrm>
                <a:off x="3557577" y="4500110"/>
                <a:ext cx="815539" cy="43179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𝑝𝑝</m:t>
                      </m:r>
                    </m:oMath>
                  </m:oMathPara>
                </a14:m>
                <a:endParaRPr kumimoji="1" lang="ja-JP" alt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39BE0ECE-23CD-CBFB-AEEF-C3D91F333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577" y="4500110"/>
                <a:ext cx="815539" cy="431795"/>
              </a:xfrm>
              <a:prstGeom prst="ellipse">
                <a:avLst/>
              </a:prstGeom>
              <a:blipFill>
                <a:blip r:embed="rId9"/>
                <a:stretch>
                  <a:fillRect l="-10448" r="-2985" b="-81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35CAC5-22C3-4E31-6CF9-F7E99BC7513D}"/>
                  </a:ext>
                </a:extLst>
              </p:cNvPr>
              <p:cNvSpPr txBox="1"/>
              <p:nvPr/>
            </p:nvSpPr>
            <p:spPr>
              <a:xfrm>
                <a:off x="1143000" y="4040750"/>
                <a:ext cx="8609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/>
                  <a:t>1 GeV/</a:t>
                </a:r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35CAC5-22C3-4E31-6CF9-F7E99BC75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040750"/>
                <a:ext cx="860941" cy="338554"/>
              </a:xfrm>
              <a:prstGeom prst="rect">
                <a:avLst/>
              </a:prstGeom>
              <a:blipFill>
                <a:blip r:embed="rId16"/>
                <a:stretch>
                  <a:fillRect l="-4412" t="-740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30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C76E-5B71-2A77-A4E2-E9293E21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, ヒスト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8077A3-D4DB-8AC1-1E86-435280C3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63" y="2480474"/>
            <a:ext cx="4179515" cy="4064784"/>
          </a:xfrm>
          <a:prstGeom prst="rect">
            <a:avLst/>
          </a:prstGeom>
        </p:spPr>
      </p:pic>
      <p:pic>
        <p:nvPicPr>
          <p:cNvPr id="17" name="図 16" descr="モニター, 顔, テーブル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2C07A13-43DA-000F-2DA7-D4D2654D7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63" y="1227137"/>
            <a:ext cx="1456724" cy="760820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29720002-229D-E512-EC25-ECA47F16E9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Next Kaonic Nuclei Experiments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BACDAC-4264-3409-32AE-0171E84D0770}"/>
              </a:ext>
            </a:extLst>
          </p:cNvPr>
          <p:cNvSpPr txBox="1"/>
          <p:nvPr/>
        </p:nvSpPr>
        <p:spPr>
          <a:xfrm>
            <a:off x="11734800" y="12701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3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045738F1-C3B1-C19A-05D2-12CE66556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356" y="1227137"/>
                <a:ext cx="6629400" cy="513624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n"/>
                </a:pPr>
                <a:r>
                  <a:rPr lang="en-US" altLang="ja-JP" sz="3200" dirty="0"/>
                  <a:t>J-PARC E15</a:t>
                </a:r>
              </a:p>
              <a:p>
                <a:pPr lvl="1">
                  <a:buFont typeface="Wingdings" pitchFamily="2" charset="2"/>
                  <a:buChar char="n"/>
                </a:pPr>
                <a:r>
                  <a:rPr lang="en-US" altLang="ja-JP" sz="3200" dirty="0"/>
                  <a:t> </a:t>
                </a:r>
                <a:r>
                  <a:rPr lang="en-US" altLang="ja-JP" sz="2800" dirty="0"/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altLang="ja-JP" sz="2800" dirty="0"/>
                  <a:t>” was successfully observed.</a:t>
                </a:r>
              </a:p>
              <a:p>
                <a:pPr marL="457200" lvl="1" indent="0">
                  <a:buNone/>
                </a:pPr>
                <a:endParaRPr lang="en-US" altLang="ja-JP" sz="1100" dirty="0"/>
              </a:p>
              <a:p>
                <a:pPr>
                  <a:buFont typeface="Wingdings" pitchFamily="2" charset="2"/>
                  <a:buChar char="n"/>
                </a:pPr>
                <a:r>
                  <a:rPr lang="en-US" altLang="ja-JP" sz="3200" dirty="0"/>
                  <a:t>From Existence to their Properties</a:t>
                </a:r>
                <a:endParaRPr lang="en-US" altLang="ja-JP" dirty="0"/>
              </a:p>
              <a:p>
                <a:pPr lvl="1">
                  <a:buFont typeface="Wingdings" pitchFamily="2" charset="2"/>
                  <a:buChar char="n"/>
                </a:pPr>
                <a:r>
                  <a:rPr lang="en-US" altLang="ja-JP" dirty="0"/>
                  <a:t> </a:t>
                </a:r>
                <a:r>
                  <a:rPr lang="en-US" altLang="ja-JP" sz="2600" dirty="0"/>
                  <a:t>Systematic investigation </a:t>
                </a:r>
                <a:br>
                  <a:rPr lang="en-US" altLang="ja-JP" sz="2600" dirty="0"/>
                </a:br>
                <a:r>
                  <a:rPr lang="en-US" altLang="ja-JP" sz="2600" dirty="0"/>
                  <a:t> of Light Kaonic Nuclei</a:t>
                </a:r>
                <a:endParaRPr lang="en-US" altLang="ja-JP" sz="2600" dirty="0">
                  <a:solidFill>
                    <a:schemeClr val="tx1"/>
                  </a:solidFill>
                </a:endParaRPr>
              </a:p>
              <a:p>
                <a:pPr lvl="2"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𝑝𝑝𝑛</m:t>
                    </m:r>
                  </m:oMath>
                </a14:m>
                <a:endParaRPr lang="en-US" altLang="ja-JP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𝑝𝑝𝑛𝑛</m:t>
                    </m:r>
                  </m:oMath>
                </a14:m>
                <a:endParaRPr lang="en-US" altLang="ja-JP" sz="2200" dirty="0"/>
              </a:p>
              <a:p>
                <a:pPr marL="457200" lvl="1" indent="0">
                  <a:buNone/>
                </a:pPr>
                <a:endParaRPr lang="en-US" altLang="ja-JP" sz="2000" dirty="0"/>
              </a:p>
              <a:p>
                <a:pPr lvl="1">
                  <a:buFont typeface="Wingdings" pitchFamily="2" charset="2"/>
                  <a:buChar char="n"/>
                </a:pPr>
                <a:r>
                  <a:rPr lang="en-US" altLang="ja-JP" sz="2600" dirty="0"/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ja-JP" sz="2600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altLang="ja-JP" sz="2600" dirty="0"/>
                  <a:t>” research in more detail</a:t>
                </a:r>
              </a:p>
              <a:p>
                <a:pPr lvl="2">
                  <a:buFont typeface="Wingdings" pitchFamily="2" charset="2"/>
                  <a:buChar char="n"/>
                </a:pPr>
                <a:r>
                  <a:rPr lang="en-US" altLang="ja-JP" sz="2400" dirty="0"/>
                  <a:t>Its isospin partner 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ac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𝑛𝑛</m:t>
                    </m:r>
                  </m:oMath>
                </a14:m>
                <a:r>
                  <a:rPr lang="en-US" altLang="ja-JP" sz="2400" dirty="0"/>
                  <a:t>”</a:t>
                </a:r>
              </a:p>
              <a:p>
                <a:pPr lvl="2">
                  <a:buFont typeface="Wingdings" pitchFamily="2" charset="2"/>
                  <a:buChar char="n"/>
                </a:pPr>
                <a:r>
                  <a:rPr lang="en-US" altLang="ja-JP" sz="2400" dirty="0"/>
                  <a:t>Spin-Parity of “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𝑁𝑁</m:t>
                    </m:r>
                  </m:oMath>
                </a14:m>
                <a:r>
                  <a:rPr lang="en-US" altLang="ja-JP" sz="2400" dirty="0"/>
                  <a:t>”</a:t>
                </a:r>
              </a:p>
              <a:p>
                <a:pPr marL="914400" lvl="2" indent="0">
                  <a:buNone/>
                </a:pPr>
                <a:endParaRPr lang="en-US" altLang="ja-JP" sz="1200" dirty="0"/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045738F1-C3B1-C19A-05D2-12CE66556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356" y="1227137"/>
                <a:ext cx="6629400" cy="5136243"/>
              </a:xfrm>
              <a:blipFill>
                <a:blip r:embed="rId5"/>
                <a:stretch>
                  <a:fillRect l="-2103" t="-24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図 20" descr="ロゴ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6D14B42-6AF9-1E49-3B49-A972A007B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75" y="934966"/>
            <a:ext cx="1270212" cy="1345162"/>
          </a:xfrm>
          <a:prstGeom prst="rect">
            <a:avLst/>
          </a:prstGeom>
        </p:spPr>
      </p:pic>
      <p:pic>
        <p:nvPicPr>
          <p:cNvPr id="23" name="図 22" descr="図形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6070C3D-6549-7B73-C997-AA531E157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044184"/>
            <a:ext cx="1164987" cy="1262672"/>
          </a:xfrm>
          <a:prstGeom prst="rect">
            <a:avLst/>
          </a:prstGeom>
        </p:spPr>
      </p:pic>
      <p:sp>
        <p:nvSpPr>
          <p:cNvPr id="13" name="円形吹き出し 12">
            <a:extLst>
              <a:ext uri="{FF2B5EF4-FFF2-40B4-BE49-F238E27FC236}">
                <a16:creationId xmlns:a16="http://schemas.microsoft.com/office/drawing/2014/main" id="{32C8CF00-CC00-2EDE-89E9-72F131F8B402}"/>
              </a:ext>
            </a:extLst>
          </p:cNvPr>
          <p:cNvSpPr/>
          <p:nvPr/>
        </p:nvSpPr>
        <p:spPr>
          <a:xfrm rot="10800000">
            <a:off x="8686800" y="2480474"/>
            <a:ext cx="914400" cy="3230563"/>
          </a:xfrm>
          <a:prstGeom prst="wedgeEllipseCallout">
            <a:avLst>
              <a:gd name="adj1" fmla="val 119918"/>
              <a:gd name="adj2" fmla="val 628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6FF4758-6B62-7530-1A0B-56950712A43D}"/>
              </a:ext>
            </a:extLst>
          </p:cNvPr>
          <p:cNvSpPr/>
          <p:nvPr/>
        </p:nvSpPr>
        <p:spPr>
          <a:xfrm>
            <a:off x="7353406" y="2437219"/>
            <a:ext cx="219676" cy="29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DB0A5B1-DBBD-1EA0-F19B-AE6B92502D16}"/>
              </a:ext>
            </a:extLst>
          </p:cNvPr>
          <p:cNvSpPr/>
          <p:nvPr/>
        </p:nvSpPr>
        <p:spPr>
          <a:xfrm>
            <a:off x="867327" y="3048000"/>
            <a:ext cx="4114800" cy="11760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CD9F01-18E9-A6DB-1D00-B6C01F5014CE}"/>
              </a:ext>
            </a:extLst>
          </p:cNvPr>
          <p:cNvSpPr txBox="1"/>
          <p:nvPr/>
        </p:nvSpPr>
        <p:spPr>
          <a:xfrm>
            <a:off x="2632883" y="4175543"/>
            <a:ext cx="4720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u="sng" dirty="0">
                <a:solidFill>
                  <a:srgbClr val="FF0000"/>
                </a:solidFill>
              </a:rPr>
              <a:t>J-PARC E80 in 2027:</a:t>
            </a:r>
            <a:br>
              <a:rPr kumimoji="1" lang="en-US" altLang="ja-JP" sz="2400" u="sng" dirty="0">
                <a:solidFill>
                  <a:srgbClr val="FF0000"/>
                </a:solidFill>
              </a:rPr>
            </a:br>
            <a:r>
              <a:rPr kumimoji="1" lang="en-US" altLang="ja-JP" sz="2400" u="sng" dirty="0">
                <a:solidFill>
                  <a:srgbClr val="FF0000"/>
                </a:solidFill>
              </a:rPr>
              <a:t>First step toward these future exp. </a:t>
            </a:r>
            <a:endParaRPr kumimoji="1" lang="ja-JP" altLang="en-US" sz="2400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59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A445-C8E0-70DD-EFD4-33048F03E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タイトル 1">
                <a:extLst>
                  <a:ext uri="{FF2B5EF4-FFF2-40B4-BE49-F238E27FC236}">
                    <a16:creationId xmlns:a16="http://schemas.microsoft.com/office/drawing/2014/main" id="{788E2621-E7BE-D87F-C248-5E1C89C4B5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77787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b="1" dirty="0">
                    <a:solidFill>
                      <a:schemeClr val="bg1"/>
                    </a:solidFill>
                    <a:ea typeface="ＭＳ Ｐゴシック"/>
                    <a:cs typeface="Calibri"/>
                  </a:rPr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Calibri"/>
                          </a:rPr>
                        </m:ctrlPr>
                      </m:sSupPr>
                      <m:e>
                        <m:r>
                          <a:rPr lang="en-US" altLang="ja-JP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Calibri"/>
                          </a:rPr>
                          <m:t>𝑲</m:t>
                        </m:r>
                      </m:e>
                      <m:sup>
                        <m:r>
                          <a:rPr lang="en-US" altLang="ja-JP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Ｐゴシック"/>
                            <a:cs typeface="Calibri"/>
                          </a:rPr>
                          <m:t>−</m:t>
                        </m:r>
                      </m:sup>
                    </m:sSup>
                    <m:r>
                      <a:rPr lang="en-US" altLang="ja-JP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ＭＳ Ｐゴシック"/>
                        <a:cs typeface="Calibri"/>
                      </a:rPr>
                      <m:t>𝒑𝒑𝒏</m:t>
                    </m:r>
                  </m:oMath>
                </a14:m>
                <a:r>
                  <a:rPr lang="en-US" altLang="ja-JP" b="1" dirty="0">
                    <a:solidFill>
                      <a:schemeClr val="bg1"/>
                    </a:solidFill>
                    <a:ea typeface="ＭＳ Ｐゴシック"/>
                    <a:cs typeface="Calibri"/>
                  </a:rPr>
                  <a:t>” Search: J-PARC E80</a:t>
                </a:r>
                <a:endParaRPr lang="ja-JP" altLang="en-US" b="1" dirty="0">
                  <a:solidFill>
                    <a:schemeClr val="bg1"/>
                  </a:solidFill>
                  <a:ea typeface="ＭＳ Ｐゴシック"/>
                  <a:cs typeface="Calibri"/>
                </a:endParaRPr>
              </a:p>
            </p:txBody>
          </p:sp>
        </mc:Choice>
        <mc:Fallback xmlns="">
          <p:sp>
            <p:nvSpPr>
              <p:cNvPr id="7" name="タイトル 1">
                <a:extLst>
                  <a:ext uri="{FF2B5EF4-FFF2-40B4-BE49-F238E27FC236}">
                    <a16:creationId xmlns:a16="http://schemas.microsoft.com/office/drawing/2014/main" id="{788E2621-E7BE-D87F-C248-5E1C89C4B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77875"/>
              </a:xfrm>
              <a:prstGeom prst="rect">
                <a:avLst/>
              </a:prstGeom>
              <a:blipFill>
                <a:blip r:embed="rId3"/>
                <a:stretch>
                  <a:fillRect t="-19355" b="-322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38ABBE-5271-D696-2590-0AF1729A230F}"/>
              </a:ext>
            </a:extLst>
          </p:cNvPr>
          <p:cNvSpPr txBox="1"/>
          <p:nvPr/>
        </p:nvSpPr>
        <p:spPr>
          <a:xfrm>
            <a:off x="11734800" y="12701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4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17" name="図 16" descr="グラフ, バブル チャー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970F027-ABF6-8638-C55C-CA0D0866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17" y="2222366"/>
            <a:ext cx="5282002" cy="3273156"/>
          </a:xfrm>
          <a:prstGeom prst="rect">
            <a:avLst/>
          </a:prstGeom>
          <a:ln>
            <a:noFill/>
          </a:ln>
        </p:spPr>
      </p:pic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F54B9C7B-F0A4-D184-FA9A-BD84A8BC6597}"/>
              </a:ext>
            </a:extLst>
          </p:cNvPr>
          <p:cNvSpPr/>
          <p:nvPr/>
        </p:nvSpPr>
        <p:spPr>
          <a:xfrm rot="5400000">
            <a:off x="4016381" y="3517233"/>
            <a:ext cx="129910" cy="4036238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 w="76200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5D9D918F-5326-6D21-6E72-7D69FF81B639}"/>
                  </a:ext>
                </a:extLst>
              </p:cNvPr>
              <p:cNvSpPr txBox="1"/>
              <p:nvPr/>
            </p:nvSpPr>
            <p:spPr>
              <a:xfrm>
                <a:off x="1215224" y="5604045"/>
                <a:ext cx="5723042" cy="1057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3000" b="1" dirty="0"/>
                  <a:t>Detect all of the decay particles</a:t>
                </a:r>
                <a:br>
                  <a:rPr kumimoji="1" lang="en-US" altLang="ja-JP" sz="3000" b="1" dirty="0"/>
                </a:br>
                <a:r>
                  <a:rPr kumimoji="1" lang="en-US" altLang="ja-JP" sz="3000" b="1" dirty="0">
                    <a:sym typeface="Wingdings" pitchFamily="2" charset="2"/>
                  </a:rPr>
                  <a:t>Reconstruct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ja-JP" sz="3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𝑴</m:t>
                        </m:r>
                      </m:e>
                      <m:sub>
                        <m:sSup>
                          <m:sSupPr>
                            <m:ctrlPr>
                              <a:rPr kumimoji="1" lang="en-US" altLang="ja-JP" sz="3000" b="1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ja-JP" sz="3000" b="1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𝑲</m:t>
                            </m:r>
                          </m:e>
                          <m:sup>
                            <m:r>
                              <a:rPr kumimoji="1" lang="en-US" altLang="ja-JP" sz="3000" b="1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kumimoji="1" lang="en-US" altLang="ja-JP" sz="3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𝒑𝒑𝒏</m:t>
                        </m:r>
                      </m:sub>
                    </m:sSub>
                  </m:oMath>
                </a14:m>
                <a:r>
                  <a:rPr kumimoji="1" lang="en-US" altLang="ja-JP" sz="3000" b="1" dirty="0">
                    <a:sym typeface="Wingdings" pitchFamily="2" charset="2"/>
                  </a:rPr>
                  <a:t> </a:t>
                </a:r>
                <a:endParaRPr kumimoji="1" lang="ja-JP" altLang="en-US" sz="3000" b="1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5D9D918F-5326-6D21-6E72-7D69FF81B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224" y="5604045"/>
                <a:ext cx="5723042" cy="1057021"/>
              </a:xfrm>
              <a:prstGeom prst="rect">
                <a:avLst/>
              </a:prstGeom>
              <a:blipFill>
                <a:blip r:embed="rId5"/>
                <a:stretch>
                  <a:fillRect l="-1991" t="-7143" r="-1991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0FA497F5-D0DD-0E03-9197-C9CAE05C64C0}"/>
                  </a:ext>
                </a:extLst>
              </p:cNvPr>
              <p:cNvSpPr txBox="1"/>
              <p:nvPr/>
            </p:nvSpPr>
            <p:spPr>
              <a:xfrm>
                <a:off x="6983840" y="3082361"/>
                <a:ext cx="5000856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/>
                  <a:t>Compared with E15 (“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kumimoji="1" lang="en-US" altLang="ja-JP" sz="2800" dirty="0"/>
                  <a:t>”),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ja-JP" sz="2800" b="1" dirty="0"/>
                  <a:t>More decay particles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en-US" altLang="ja-JP" sz="2800" b="1" dirty="0"/>
                  <a:t>Neutron must be detected </a:t>
                </a: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0FA497F5-D0DD-0E03-9197-C9CAE05C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40" y="3082361"/>
                <a:ext cx="5000856" cy="1384995"/>
              </a:xfrm>
              <a:prstGeom prst="rect">
                <a:avLst/>
              </a:prstGeom>
              <a:blipFill>
                <a:blip r:embed="rId6"/>
                <a:stretch>
                  <a:fillRect l="-2538" t="-4545" r="-1523" b="-1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矢印 22">
            <a:extLst>
              <a:ext uri="{FF2B5EF4-FFF2-40B4-BE49-F238E27FC236}">
                <a16:creationId xmlns:a16="http://schemas.microsoft.com/office/drawing/2014/main" id="{6F3411B1-28E8-38DF-0785-CAB4AA60F0F4}"/>
              </a:ext>
            </a:extLst>
          </p:cNvPr>
          <p:cNvSpPr/>
          <p:nvPr/>
        </p:nvSpPr>
        <p:spPr>
          <a:xfrm rot="5400000">
            <a:off x="9235581" y="4403877"/>
            <a:ext cx="411583" cy="484632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6123250-161E-6E0C-FDC8-A6EACE94DCC1}"/>
              </a:ext>
            </a:extLst>
          </p:cNvPr>
          <p:cNvSpPr txBox="1"/>
          <p:nvPr/>
        </p:nvSpPr>
        <p:spPr>
          <a:xfrm>
            <a:off x="6953873" y="4912208"/>
            <a:ext cx="5020413" cy="1815882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Our detector system must have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kumimoji="1" lang="en-US" altLang="ja-JP" sz="2800" b="1" dirty="0">
                <a:solidFill>
                  <a:srgbClr val="FF0000"/>
                </a:solidFill>
              </a:rPr>
              <a:t>Larger solid angle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kumimoji="1" lang="en-US" altLang="ja-JP" sz="2800" b="1" dirty="0">
                <a:solidFill>
                  <a:srgbClr val="FF0000"/>
                </a:solidFill>
              </a:rPr>
              <a:t>Better neutron detection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efficiency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023CE8F5-61A6-80D9-92C6-E9BB0BD03DAA}"/>
              </a:ext>
            </a:extLst>
          </p:cNvPr>
          <p:cNvGrpSpPr/>
          <p:nvPr/>
        </p:nvGrpSpPr>
        <p:grpSpPr>
          <a:xfrm>
            <a:off x="7673887" y="1222727"/>
            <a:ext cx="3050341" cy="1934096"/>
            <a:chOff x="7467600" y="921831"/>
            <a:chExt cx="3050341" cy="1934096"/>
          </a:xfrm>
        </p:grpSpPr>
        <p:pic>
          <p:nvPicPr>
            <p:cNvPr id="5" name="図 4" descr="バブル チャー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D8499FA8-31EA-7F55-1399-58E20181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921831"/>
              <a:ext cx="3050341" cy="190565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82745F3-56C9-5E47-2E24-D17432C9659B}"/>
                </a:ext>
              </a:extLst>
            </p:cNvPr>
            <p:cNvSpPr/>
            <p:nvPr/>
          </p:nvSpPr>
          <p:spPr>
            <a:xfrm>
              <a:off x="8284658" y="2345204"/>
              <a:ext cx="914400" cy="51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905E24-FD88-5B9F-6CDF-2D396A0270B0}"/>
              </a:ext>
            </a:extLst>
          </p:cNvPr>
          <p:cNvSpPr txBox="1"/>
          <p:nvPr/>
        </p:nvSpPr>
        <p:spPr>
          <a:xfrm>
            <a:off x="687169" y="1852682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u="sng" dirty="0"/>
              <a:t>Reaction in E80</a:t>
            </a:r>
            <a:endParaRPr kumimoji="1" lang="ja-JP" altLang="en-US" sz="3200" u="sng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14D5C24-9411-4B31-D265-389EF4142D2B}"/>
              </a:ext>
            </a:extLst>
          </p:cNvPr>
          <p:cNvSpPr txBox="1"/>
          <p:nvPr/>
        </p:nvSpPr>
        <p:spPr>
          <a:xfrm>
            <a:off x="6832797" y="841633"/>
            <a:ext cx="30114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dirty="0"/>
              <a:t>c.f.) </a:t>
            </a:r>
            <a:r>
              <a:rPr kumimoji="1" lang="en-US" altLang="ja-JP" sz="2600" u="sng" dirty="0"/>
              <a:t>Reaction in E15</a:t>
            </a:r>
            <a:endParaRPr kumimoji="1" lang="ja-JP" altLang="en-US" sz="2600" u="sng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8FAFEB-CCFE-B997-65F4-04D7AEAF92D1}"/>
              </a:ext>
            </a:extLst>
          </p:cNvPr>
          <p:cNvSpPr txBox="1"/>
          <p:nvPr/>
        </p:nvSpPr>
        <p:spPr>
          <a:xfrm>
            <a:off x="462811" y="960130"/>
            <a:ext cx="5239128" cy="892552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pPr algn="r"/>
            <a:r>
              <a:rPr lang="es-419" altLang="ja-JP" sz="2600" b="1" dirty="0"/>
              <a:t>The experimental method follows</a:t>
            </a:r>
            <a:br>
              <a:rPr lang="es-419" altLang="ja-JP" sz="2600" b="1" dirty="0"/>
            </a:br>
            <a:r>
              <a:rPr lang="es-419" altLang="ja-JP" sz="2600" b="1" dirty="0"/>
              <a:t>that of J-PARC E15.</a:t>
            </a:r>
          </a:p>
        </p:txBody>
      </p:sp>
    </p:spTree>
    <p:extLst>
      <p:ext uri="{BB962C8B-B14F-4D97-AF65-F5344CB8AC3E}">
        <p14:creationId xmlns:p14="http://schemas.microsoft.com/office/powerpoint/2010/main" val="22072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/>
      <p:bldP spid="23" grpId="0" animBg="1"/>
      <p:bldP spid="24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B063B-A90B-0AF8-5135-6F960FD7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AA07269B-8C23-952C-7D2C-7B3803D4D2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New Cylindrical Detector System, CDS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DC53BF-7A81-8D22-C632-91AB4CDC2EFD}"/>
              </a:ext>
            </a:extLst>
          </p:cNvPr>
          <p:cNvSpPr txBox="1"/>
          <p:nvPr/>
        </p:nvSpPr>
        <p:spPr>
          <a:xfrm>
            <a:off x="11734800" y="12701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5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FE5D2BD-6270-520A-0C06-69520E87D73B}"/>
              </a:ext>
            </a:extLst>
          </p:cNvPr>
          <p:cNvGrpSpPr/>
          <p:nvPr/>
        </p:nvGrpSpPr>
        <p:grpSpPr>
          <a:xfrm>
            <a:off x="918366" y="852032"/>
            <a:ext cx="3000024" cy="2743532"/>
            <a:chOff x="979159" y="999733"/>
            <a:chExt cx="3000024" cy="2743532"/>
          </a:xfrm>
        </p:grpSpPr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038090FF-8576-B414-C465-FEC05FCB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1011964"/>
              <a:ext cx="2808582" cy="2731301"/>
            </a:xfrm>
            <a:prstGeom prst="rect">
              <a:avLst/>
            </a:prstGeom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3E661B4B-7D28-2F6E-9417-D2ED852FB21E}"/>
                </a:ext>
              </a:extLst>
            </p:cNvPr>
            <p:cNvSpPr txBox="1"/>
            <p:nvPr/>
          </p:nvSpPr>
          <p:spPr>
            <a:xfrm>
              <a:off x="979159" y="99973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b="1" dirty="0">
                  <a:solidFill>
                    <a:srgbClr val="FFFF00"/>
                  </a:solidFill>
                </a:rPr>
                <a:t>E15-CDS</a:t>
              </a:r>
              <a:endParaRPr kumimoji="1" lang="ja-JP" alt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75BC9936-BA00-3FAB-BDDB-2D68C5DBE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418" y="2456242"/>
              <a:ext cx="959411" cy="38716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B26786-360B-1E6C-6D8D-25EFF1E3F768}"/>
                </a:ext>
              </a:extLst>
            </p:cNvPr>
            <p:cNvSpPr txBox="1"/>
            <p:nvPr/>
          </p:nvSpPr>
          <p:spPr>
            <a:xfrm>
              <a:off x="2760671" y="2747733"/>
              <a:ext cx="1218512" cy="565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1.48 m</a:t>
              </a:r>
              <a:endParaRPr kumimoji="1" lang="ja-JP" altLang="en-US" sz="2400"/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786A1402-C572-50F1-E35D-1718721184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997" y="2430136"/>
              <a:ext cx="1348161" cy="4393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AA5E9517-D5EE-E42B-9BD1-A43E3BAF8FC3}"/>
                </a:ext>
              </a:extLst>
            </p:cNvPr>
            <p:cNvSpPr txBox="1"/>
            <p:nvPr/>
          </p:nvSpPr>
          <p:spPr>
            <a:xfrm>
              <a:off x="1477899" y="3060358"/>
              <a:ext cx="1218512" cy="565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1.97 m</a:t>
              </a:r>
              <a:endParaRPr kumimoji="1" lang="ja-JP" altLang="en-US" sz="2400"/>
            </a:p>
          </p:txBody>
        </p:sp>
      </p:grpSp>
      <p:sp>
        <p:nvSpPr>
          <p:cNvPr id="52" name="右矢印 51">
            <a:extLst>
              <a:ext uri="{FF2B5EF4-FFF2-40B4-BE49-F238E27FC236}">
                <a16:creationId xmlns:a16="http://schemas.microsoft.com/office/drawing/2014/main" id="{8F7D8FF5-D628-C0A2-DDC4-93D1AE54727D}"/>
              </a:ext>
            </a:extLst>
          </p:cNvPr>
          <p:cNvSpPr/>
          <p:nvPr/>
        </p:nvSpPr>
        <p:spPr>
          <a:xfrm>
            <a:off x="4243267" y="2425781"/>
            <a:ext cx="978408" cy="484632"/>
          </a:xfrm>
          <a:prstGeom prst="rightArrow">
            <a:avLst>
              <a:gd name="adj1" fmla="val 50000"/>
              <a:gd name="adj2" fmla="val 82345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11CADE84-7B1A-4FAF-60D8-A5EDA1F8DF1D}"/>
              </a:ext>
            </a:extLst>
          </p:cNvPr>
          <p:cNvGrpSpPr/>
          <p:nvPr/>
        </p:nvGrpSpPr>
        <p:grpSpPr>
          <a:xfrm>
            <a:off x="5764489" y="1011964"/>
            <a:ext cx="6198911" cy="5548761"/>
            <a:chOff x="5712902" y="1019262"/>
            <a:chExt cx="6369723" cy="5541596"/>
          </a:xfrm>
        </p:grpSpPr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AE5846E9-EAEE-048F-6D80-C1ED06BA1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12902" y="1019262"/>
              <a:ext cx="6369723" cy="5541596"/>
            </a:xfrm>
            <a:prstGeom prst="rect">
              <a:avLst/>
            </a:prstGeom>
          </p:spPr>
        </p:pic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4F550ECD-4FC3-1725-C3FA-3728ABAD26F2}"/>
                </a:ext>
              </a:extLst>
            </p:cNvPr>
            <p:cNvSpPr txBox="1"/>
            <p:nvPr/>
          </p:nvSpPr>
          <p:spPr>
            <a:xfrm>
              <a:off x="5712902" y="1019262"/>
              <a:ext cx="25330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3200" b="1" dirty="0">
                  <a:solidFill>
                    <a:srgbClr val="FFFF00"/>
                  </a:solidFill>
                </a:rPr>
                <a:t>New CDS</a:t>
              </a:r>
              <a:endParaRPr kumimoji="1" lang="ja-JP" altLang="en-US" sz="3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C59904F5-E697-9DAB-B094-F97D20ADB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5204" y="4421504"/>
              <a:ext cx="2951366" cy="102623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23A9978B-B2CF-3F27-14FC-58E09280F292}"/>
                </a:ext>
              </a:extLst>
            </p:cNvPr>
            <p:cNvSpPr txBox="1"/>
            <p:nvPr/>
          </p:nvSpPr>
          <p:spPr>
            <a:xfrm>
              <a:off x="9055946" y="5309755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3.85 m</a:t>
              </a:r>
              <a:endParaRPr kumimoji="1" lang="ja-JP" altLang="en-US" sz="2400"/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F6292000-EF2B-9008-7451-63A4794383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92790" y="4560014"/>
              <a:ext cx="2391858" cy="8877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52D4ECF-58E9-73B4-56CA-3F3C8167FB87}"/>
                </a:ext>
              </a:extLst>
            </p:cNvPr>
            <p:cNvSpPr txBox="1"/>
            <p:nvPr/>
          </p:nvSpPr>
          <p:spPr>
            <a:xfrm>
              <a:off x="7416457" y="5216902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3.28 m</a:t>
              </a:r>
              <a:endParaRPr kumimoji="1" lang="ja-JP" altLang="en-US" sz="2400"/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402A623-D577-7B09-C8A5-DBD4D04648CF}"/>
              </a:ext>
            </a:extLst>
          </p:cNvPr>
          <p:cNvSpPr txBox="1"/>
          <p:nvPr/>
        </p:nvSpPr>
        <p:spPr>
          <a:xfrm>
            <a:off x="6523463" y="3852532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Beam</a:t>
            </a:r>
            <a:endParaRPr kumimoji="1" lang="ja-JP" altLang="en-US" sz="2400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6B80A5A0-B5E7-7B08-D995-891254CEE35D}"/>
              </a:ext>
            </a:extLst>
          </p:cNvPr>
          <p:cNvCxnSpPr>
            <a:cxnSpLocks/>
          </p:cNvCxnSpPr>
          <p:nvPr/>
        </p:nvCxnSpPr>
        <p:spPr>
          <a:xfrm flipV="1">
            <a:off x="6905400" y="4038478"/>
            <a:ext cx="988477" cy="35840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5C13F32-2424-B010-DC32-1B1B5C99785F}"/>
              </a:ext>
            </a:extLst>
          </p:cNvPr>
          <p:cNvSpPr txBox="1"/>
          <p:nvPr/>
        </p:nvSpPr>
        <p:spPr>
          <a:xfrm>
            <a:off x="88563" y="4807679"/>
            <a:ext cx="63968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400" b="1" u="sng" dirty="0"/>
              <a:t>Superconducting Solenoid Magnet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400" dirty="0"/>
              <a:t>(The same design as the COMET DS)</a:t>
            </a:r>
            <a:endParaRPr kumimoji="1" lang="en-US" altLang="ja-JP" sz="2400" u="sng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400" b="1" dirty="0">
                <a:solidFill>
                  <a:srgbClr val="FF0000"/>
                </a:solidFill>
              </a:rPr>
              <a:t>Inner bore:</a:t>
            </a:r>
            <a:r>
              <a:rPr kumimoji="1" lang="ja-JP" altLang="en-US" sz="2400" b="1">
                <a:solidFill>
                  <a:srgbClr val="FF0000"/>
                </a:solidFill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180cm (E15: 59cm)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400" b="1" dirty="0">
                <a:solidFill>
                  <a:srgbClr val="FF0000"/>
                </a:solidFill>
              </a:rPr>
              <a:t>Length (beam ax.):</a:t>
            </a:r>
            <a:r>
              <a:rPr kumimoji="1" lang="ja-JP" altLang="en-US" sz="2400" b="1">
                <a:solidFill>
                  <a:srgbClr val="FF0000"/>
                </a:solidFill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320cm (E15: 117cm)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400" dirty="0"/>
              <a:t>Max. field of 1.0T @ center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6818F64-692D-E07F-299A-B3095AFC221F}"/>
              </a:ext>
            </a:extLst>
          </p:cNvPr>
          <p:cNvSpPr txBox="1"/>
          <p:nvPr/>
        </p:nvSpPr>
        <p:spPr>
          <a:xfrm>
            <a:off x="228600" y="3615519"/>
            <a:ext cx="5423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altLang="ja-JP" sz="2400" dirty="0"/>
              <a:t>To extend the </a:t>
            </a:r>
            <a:r>
              <a:rPr lang="en-US" altLang="ja-JP" sz="2400" dirty="0"/>
              <a:t>detectors along beam ax.</a:t>
            </a:r>
            <a:r>
              <a:rPr lang="es-419" altLang="ja-JP" sz="2400" dirty="0"/>
              <a:t>,</a:t>
            </a:r>
            <a:br>
              <a:rPr lang="es-419" altLang="ja-JP" sz="2400" dirty="0"/>
            </a:br>
            <a:r>
              <a:rPr lang="es-419" altLang="ja-JP" sz="2400" dirty="0"/>
              <a:t>and to increase the total thickness</a:t>
            </a:r>
            <a:br>
              <a:rPr lang="es-419" altLang="ja-JP" sz="2400" dirty="0"/>
            </a:br>
            <a:r>
              <a:rPr lang="es-419" altLang="ja-JP" sz="2400" dirty="0"/>
              <a:t>of the neutron counter,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3576F7B-3AD0-C2D9-C08C-6851AFFB59F8}"/>
              </a:ext>
            </a:extLst>
          </p:cNvPr>
          <p:cNvSpPr txBox="1"/>
          <p:nvPr/>
        </p:nvSpPr>
        <p:spPr>
          <a:xfrm>
            <a:off x="3801093" y="1466008"/>
            <a:ext cx="18773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600" b="1" dirty="0"/>
              <a:t>~8 times</a:t>
            </a:r>
            <a:br>
              <a:rPr kumimoji="1" lang="en-US" altLang="ja-JP" sz="2600" b="1" dirty="0"/>
            </a:br>
            <a:r>
              <a:rPr kumimoji="1" lang="en-US" altLang="ja-JP" sz="2600" b="1" dirty="0"/>
              <a:t>the volume</a:t>
            </a:r>
            <a:endParaRPr kumimoji="1" lang="ja-JP" altLang="en-US" sz="2600" b="1"/>
          </a:p>
        </p:txBody>
      </p:sp>
    </p:spTree>
    <p:extLst>
      <p:ext uri="{BB962C8B-B14F-4D97-AF65-F5344CB8AC3E}">
        <p14:creationId xmlns:p14="http://schemas.microsoft.com/office/powerpoint/2010/main" val="331165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093C-DAE4-B0E9-71B4-ACC7E565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1E8A8086-14EE-9FD5-7827-C51619E6D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How to upgrade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8D6E28-66AA-E9A6-7A31-396BE813F1F1}"/>
              </a:ext>
            </a:extLst>
          </p:cNvPr>
          <p:cNvSpPr txBox="1"/>
          <p:nvPr/>
        </p:nvSpPr>
        <p:spPr>
          <a:xfrm>
            <a:off x="11734800" y="12701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6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B3B467-8417-DFF9-7FC4-024807D5E59E}"/>
              </a:ext>
            </a:extLst>
          </p:cNvPr>
          <p:cNvSpPr txBox="1"/>
          <p:nvPr/>
        </p:nvSpPr>
        <p:spPr>
          <a:xfrm>
            <a:off x="247845" y="5459482"/>
            <a:ext cx="565167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lvl="1" indent="-342900">
              <a:buFont typeface="Wingdings" pitchFamily="2" charset="2"/>
              <a:buChar char="ü"/>
            </a:pPr>
            <a:r>
              <a:rPr lang="en-US" altLang="ja-JP" sz="2400" dirty="0">
                <a:sym typeface="Wingdings" panose="05000000000000000000" pitchFamily="2" charset="2"/>
              </a:rPr>
              <a:t>CNC and CDC are extended  </a:t>
            </a:r>
            <a:br>
              <a:rPr lang="en-US" altLang="ja-JP" sz="2400" dirty="0">
                <a:sym typeface="Wingdings" panose="05000000000000000000" pitchFamily="2" charset="2"/>
              </a:rPr>
            </a:br>
            <a:r>
              <a:rPr lang="en-US" altLang="ja-JP" sz="2400" dirty="0">
                <a:sym typeface="Wingdings" panose="05000000000000000000" pitchFamily="2" charset="2"/>
              </a:rPr>
              <a:t>about </a:t>
            </a:r>
            <a:r>
              <a:rPr lang="en-US" altLang="ja-JP" sz="2400" b="1" dirty="0">
                <a:sym typeface="Wingdings" panose="05000000000000000000" pitchFamily="2" charset="2"/>
              </a:rPr>
              <a:t>x3 longer along the beam axis.</a:t>
            </a:r>
          </a:p>
        </p:txBody>
      </p: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51379A87-56FB-0606-9A0B-8626CC30D43A}"/>
              </a:ext>
            </a:extLst>
          </p:cNvPr>
          <p:cNvGrpSpPr/>
          <p:nvPr/>
        </p:nvGrpSpPr>
        <p:grpSpPr>
          <a:xfrm>
            <a:off x="-20639" y="834488"/>
            <a:ext cx="5586534" cy="4135973"/>
            <a:chOff x="-51679" y="1066800"/>
            <a:chExt cx="5586534" cy="4135973"/>
          </a:xfrm>
        </p:grpSpPr>
        <p:pic>
          <p:nvPicPr>
            <p:cNvPr id="4" name="図 3" descr="テキスト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93E46AFE-4859-4D98-B91F-15D78A466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1" y="1066800"/>
              <a:ext cx="4833784" cy="4135973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A3B1FD-0CF0-316D-C260-1B114962D79D}"/>
                </a:ext>
              </a:extLst>
            </p:cNvPr>
            <p:cNvSpPr/>
            <p:nvPr/>
          </p:nvSpPr>
          <p:spPr>
            <a:xfrm>
              <a:off x="2453671" y="2604000"/>
              <a:ext cx="1143000" cy="1206000"/>
            </a:xfrm>
            <a:prstGeom prst="rect">
              <a:avLst/>
            </a:prstGeom>
            <a:noFill/>
            <a:ln w="28575">
              <a:solidFill>
                <a:srgbClr val="0432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FFC4C66-8B83-986A-5AB1-5A71331C5C9F}"/>
                </a:ext>
              </a:extLst>
            </p:cNvPr>
            <p:cNvSpPr txBox="1"/>
            <p:nvPr/>
          </p:nvSpPr>
          <p:spPr>
            <a:xfrm>
              <a:off x="3448044" y="1524305"/>
              <a:ext cx="1425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Solenoid</a:t>
              </a:r>
              <a:endParaRPr kumimoji="1" lang="ja-JP" altLang="en-US" sz="2400" b="1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37F7A04-90FA-FDD3-2F04-B3DF3A5B5279}"/>
                </a:ext>
              </a:extLst>
            </p:cNvPr>
            <p:cNvSpPr txBox="1"/>
            <p:nvPr/>
          </p:nvSpPr>
          <p:spPr>
            <a:xfrm>
              <a:off x="3741394" y="2155973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CNC</a:t>
              </a:r>
              <a:endParaRPr kumimoji="1" lang="ja-JP" altLang="en-US" sz="2400" b="1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F51E2502-2E41-B9F7-CBD9-71B9F2D1013C}"/>
                </a:ext>
              </a:extLst>
            </p:cNvPr>
            <p:cNvSpPr txBox="1"/>
            <p:nvPr/>
          </p:nvSpPr>
          <p:spPr>
            <a:xfrm>
              <a:off x="3741394" y="2604000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CDC</a:t>
              </a:r>
              <a:endParaRPr kumimoji="1" lang="ja-JP" altLang="en-US" sz="2400" b="1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6037A23-F331-4B95-3A9F-3F9634707119}"/>
                </a:ext>
              </a:extLst>
            </p:cNvPr>
            <p:cNvSpPr txBox="1"/>
            <p:nvPr/>
          </p:nvSpPr>
          <p:spPr>
            <a:xfrm>
              <a:off x="3760950" y="1153810"/>
              <a:ext cx="850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/>
                <a:t>Yoke</a:t>
              </a:r>
              <a:endParaRPr kumimoji="1" lang="ja-JP" altLang="en-US" sz="2400" b="1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ABD93D72-5526-8FD1-7851-8E3EBFE25FA4}"/>
                </a:ext>
              </a:extLst>
            </p:cNvPr>
            <p:cNvSpPr txBox="1"/>
            <p:nvPr/>
          </p:nvSpPr>
          <p:spPr>
            <a:xfrm>
              <a:off x="2491671" y="3549402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432FF"/>
                  </a:solidFill>
                </a:rPr>
                <a:t>E15-CDC</a:t>
              </a:r>
              <a:endParaRPr kumimoji="1" lang="ja-JP" altLang="en-US">
                <a:solidFill>
                  <a:srgbClr val="0432FF"/>
                </a:solidFill>
              </a:endParaRPr>
            </a:p>
          </p:txBody>
        </p: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94F9976C-A46E-D1AE-8046-48804B30938F}"/>
                </a:ext>
              </a:extLst>
            </p:cNvPr>
            <p:cNvCxnSpPr>
              <a:cxnSpLocks/>
            </p:cNvCxnSpPr>
            <p:nvPr/>
          </p:nvCxnSpPr>
          <p:spPr>
            <a:xfrm>
              <a:off x="156116" y="3207000"/>
              <a:ext cx="1371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BD16D9D7-C16E-6082-60AC-7BD571E6AC87}"/>
                    </a:ext>
                  </a:extLst>
                </p:cNvPr>
                <p:cNvSpPr txBox="1"/>
                <p:nvPr/>
              </p:nvSpPr>
              <p:spPr>
                <a:xfrm>
                  <a:off x="-51679" y="2875828"/>
                  <a:ext cx="11335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kumimoji="1" lang="en-US" altLang="ja-JP" b="1" dirty="0"/>
                    <a:t> beam</a:t>
                  </a:r>
                  <a:endParaRPr kumimoji="1" lang="ja-JP" altLang="en-US" b="1"/>
                </a:p>
              </p:txBody>
            </p:sp>
          </mc:Choice>
          <mc:Fallback xmlns="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BD16D9D7-C16E-6082-60AC-7BD571E6A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1679" y="2875828"/>
                  <a:ext cx="113358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0000" r="-3333" b="-2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17BA3433-17F2-D471-F6B5-BFA835F9E598}"/>
              </a:ext>
            </a:extLst>
          </p:cNvPr>
          <p:cNvSpPr txBox="1"/>
          <p:nvPr/>
        </p:nvSpPr>
        <p:spPr>
          <a:xfrm>
            <a:off x="5676323" y="3241020"/>
            <a:ext cx="562699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800" b="1" u="sng" dirty="0"/>
              <a:t>Cylindrical Drift Chamber, CDC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400" dirty="0"/>
              <a:t>The same cell-structure design</a:t>
            </a:r>
            <a:br>
              <a:rPr kumimoji="1" lang="en-US" altLang="ja-JP" sz="2400" dirty="0"/>
            </a:br>
            <a:r>
              <a:rPr kumimoji="1" lang="en-US" altLang="ja-JP" sz="2400" dirty="0"/>
              <a:t>as the E15-CDC (8,244 wires)</a:t>
            </a:r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400" dirty="0"/>
              <a:t>Length 268 cm </a:t>
            </a:r>
            <a:br>
              <a:rPr kumimoji="1" lang="en-US" altLang="ja-JP" sz="2400" dirty="0"/>
            </a:br>
            <a:r>
              <a:rPr kumimoji="1" lang="en-US" altLang="ja-JP" sz="2400" dirty="0"/>
              <a:t>(E15-CDC: 95cm)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406538BD-F14F-FD07-0931-B7BC78A8519A}"/>
              </a:ext>
            </a:extLst>
          </p:cNvPr>
          <p:cNvSpPr txBox="1"/>
          <p:nvPr/>
        </p:nvSpPr>
        <p:spPr>
          <a:xfrm>
            <a:off x="5676323" y="941007"/>
            <a:ext cx="605108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ja-JP" sz="2800" b="1" u="sng" dirty="0"/>
              <a:t>Cylindrical Neutron Counter, CNC</a:t>
            </a:r>
            <a:endParaRPr kumimoji="1" lang="en-US" altLang="ja-JP" sz="2800" u="sng" dirty="0"/>
          </a:p>
          <a:p>
            <a:pPr marL="800100" lvl="1" indent="-342900">
              <a:buFont typeface="Wingdings" pitchFamily="2" charset="2"/>
              <a:buChar char="n"/>
            </a:pPr>
            <a:r>
              <a:rPr kumimoji="1" lang="en-US" altLang="ja-JP" sz="2400" dirty="0"/>
              <a:t>Plastic Scintillator, 138 segments</a:t>
            </a:r>
          </a:p>
          <a:p>
            <a:pPr marL="1257300" lvl="2" indent="-342900">
              <a:buFont typeface="Wingdings" pitchFamily="2" charset="2"/>
              <a:buChar char="n"/>
            </a:pPr>
            <a:r>
              <a:rPr kumimoji="1" lang="en-US" altLang="ja-JP" sz="2400" dirty="0"/>
              <a:t>300cm×6cm×6cm</a:t>
            </a:r>
          </a:p>
          <a:p>
            <a:pPr marL="1257300" lvl="2" indent="-342900">
              <a:buFont typeface="Wingdings" pitchFamily="2" charset="2"/>
              <a:buChar char="n"/>
            </a:pPr>
            <a:r>
              <a:rPr kumimoji="1" lang="en-US" altLang="ja-JP" sz="2400" dirty="0"/>
              <a:t>2 Layers on a cylindrical geometry</a:t>
            </a:r>
          </a:p>
          <a:p>
            <a:pPr marL="1714500" lvl="3" indent="-342900">
              <a:buFont typeface="Wingdings" pitchFamily="2" charset="2"/>
              <a:buChar char="n"/>
            </a:pPr>
            <a:r>
              <a:rPr kumimoji="1" lang="en-US" altLang="ja-JP" sz="2400" dirty="0"/>
              <a:t>Total thickness 12cm</a:t>
            </a:r>
            <a:br>
              <a:rPr kumimoji="1" lang="en-US" altLang="ja-JP" sz="2400" dirty="0"/>
            </a:br>
            <a:r>
              <a:rPr kumimoji="1" lang="en-US" altLang="ja-JP" sz="2400" dirty="0"/>
              <a:t>(E15-CDH: 3cm)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140959A2-08C4-64D9-B605-54DFE48671BA}"/>
              </a:ext>
            </a:extLst>
          </p:cNvPr>
          <p:cNvSpPr txBox="1"/>
          <p:nvPr/>
        </p:nvSpPr>
        <p:spPr>
          <a:xfrm>
            <a:off x="194650" y="6279310"/>
            <a:ext cx="493731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lvl="1" indent="-342900" algn="ctr">
              <a:buFont typeface="Wingdings" pitchFamily="2" charset="2"/>
              <a:buChar char="ü"/>
            </a:pPr>
            <a:r>
              <a:rPr lang="en-US" altLang="ja-JP" sz="2400" b="1" dirty="0">
                <a:sym typeface="Wingdings" panose="05000000000000000000" pitchFamily="2" charset="2"/>
              </a:rPr>
              <a:t>CNC thickness is increased x4.</a:t>
            </a:r>
            <a:endParaRPr lang="en-US" altLang="ja-JP" sz="2400" b="1" dirty="0">
              <a:ea typeface="ＭＳ Ｐゴシック"/>
              <a:sym typeface="Wingdings" panose="05000000000000000000" pitchFamily="2" charset="2"/>
            </a:endParaRPr>
          </a:p>
        </p:txBody>
      </p: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E5C6E8A7-3186-B635-2527-816AA9C94BD3}"/>
              </a:ext>
            </a:extLst>
          </p:cNvPr>
          <p:cNvGrpSpPr/>
          <p:nvPr/>
        </p:nvGrpSpPr>
        <p:grpSpPr>
          <a:xfrm>
            <a:off x="5810009" y="5494534"/>
            <a:ext cx="6233376" cy="1215852"/>
            <a:chOff x="6122339" y="5304953"/>
            <a:chExt cx="6233376" cy="1462157"/>
          </a:xfrm>
          <a:blipFill>
            <a:blip r:embed="rId5"/>
            <a:tile tx="0" ty="0" sx="100000" sy="100000" flip="none" algn="tl"/>
          </a:blipFill>
        </p:grpSpPr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DE208FFF-2D05-411A-692F-0E0C89C79C92}"/>
                </a:ext>
              </a:extLst>
            </p:cNvPr>
            <p:cNvSpPr/>
            <p:nvPr/>
          </p:nvSpPr>
          <p:spPr>
            <a:xfrm>
              <a:off x="6122341" y="5304953"/>
              <a:ext cx="6233373" cy="1426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DDE17809-12CE-7530-BFA2-2F6D5DCA2D4B}"/>
                </a:ext>
              </a:extLst>
            </p:cNvPr>
            <p:cNvSpPr txBox="1"/>
            <p:nvPr/>
          </p:nvSpPr>
          <p:spPr>
            <a:xfrm>
              <a:off x="6122339" y="5369828"/>
              <a:ext cx="5139548" cy="492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ja-JP" sz="2600" b="1" dirty="0">
                  <a:sym typeface="Wingdings" panose="05000000000000000000" pitchFamily="2" charset="2"/>
                </a:rPr>
                <a:t> </a:t>
              </a:r>
              <a:r>
                <a:rPr lang="en-US" altLang="ja-JP" sz="2600" b="1" dirty="0"/>
                <a:t>Solid Angle:  x1.6 (59% </a:t>
              </a:r>
              <a:r>
                <a:rPr lang="en-US" altLang="ja-JP" sz="2600" b="1" dirty="0">
                  <a:sym typeface="Wingdings" panose="05000000000000000000" pitchFamily="2" charset="2"/>
                </a:rPr>
                <a:t> 93%)</a:t>
              </a:r>
              <a:endParaRPr kumimoji="1" lang="ja-JP" altLang="en-US" sz="2600" b="1"/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93AA381A-2D92-6EF8-0023-31FEA18E90ED}"/>
                </a:ext>
              </a:extLst>
            </p:cNvPr>
            <p:cNvSpPr txBox="1"/>
            <p:nvPr/>
          </p:nvSpPr>
          <p:spPr>
            <a:xfrm>
              <a:off x="6122342" y="6174909"/>
              <a:ext cx="6233373" cy="59220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ja-JP" sz="2600" b="1" dirty="0">
                  <a:sym typeface="Wingdings" panose="05000000000000000000" pitchFamily="2" charset="2"/>
                </a:rPr>
                <a:t> </a:t>
              </a:r>
              <a:r>
                <a:rPr lang="en-US" altLang="ja-JP" sz="2600" b="1" dirty="0">
                  <a:ea typeface="ＭＳ Ｐゴシック"/>
                </a:rPr>
                <a:t>Neutron Eff.:  x7 (3% </a:t>
              </a:r>
              <a:r>
                <a:rPr lang="en-US" altLang="ja-JP" sz="2600" b="1" dirty="0">
                  <a:ea typeface="ＭＳ Ｐゴシック"/>
                  <a:sym typeface="Wingdings" panose="05000000000000000000" pitchFamily="2" charset="2"/>
                </a:rPr>
                <a:t> 12%x1.6=21%)</a:t>
              </a:r>
              <a:endParaRPr kumimoji="1" lang="ja-JP" altLang="en-US" sz="2600" b="1"/>
            </a:p>
          </p:txBody>
        </p:sp>
      </p:grpSp>
      <p:sp>
        <p:nvSpPr>
          <p:cNvPr id="110" name="角丸四角形 109">
            <a:extLst>
              <a:ext uri="{FF2B5EF4-FFF2-40B4-BE49-F238E27FC236}">
                <a16:creationId xmlns:a16="http://schemas.microsoft.com/office/drawing/2014/main" id="{B2F6A3EC-1CD0-FCDB-673E-91179E31402C}"/>
              </a:ext>
            </a:extLst>
          </p:cNvPr>
          <p:cNvSpPr/>
          <p:nvPr/>
        </p:nvSpPr>
        <p:spPr>
          <a:xfrm>
            <a:off x="6927491" y="1752179"/>
            <a:ext cx="1110013" cy="46450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角丸四角形 110">
            <a:extLst>
              <a:ext uri="{FF2B5EF4-FFF2-40B4-BE49-F238E27FC236}">
                <a16:creationId xmlns:a16="http://schemas.microsoft.com/office/drawing/2014/main" id="{E492AB83-C680-CF96-E80C-E8BEECC92E86}"/>
              </a:ext>
            </a:extLst>
          </p:cNvPr>
          <p:cNvSpPr/>
          <p:nvPr/>
        </p:nvSpPr>
        <p:spPr>
          <a:xfrm>
            <a:off x="6453797" y="4426042"/>
            <a:ext cx="2465722" cy="78428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角丸四角形 111">
            <a:extLst>
              <a:ext uri="{FF2B5EF4-FFF2-40B4-BE49-F238E27FC236}">
                <a16:creationId xmlns:a16="http://schemas.microsoft.com/office/drawing/2014/main" id="{F4364FDD-85C8-BB3D-BDF2-27D731AE1A5B}"/>
              </a:ext>
            </a:extLst>
          </p:cNvPr>
          <p:cNvSpPr/>
          <p:nvPr/>
        </p:nvSpPr>
        <p:spPr>
          <a:xfrm>
            <a:off x="7397537" y="2459927"/>
            <a:ext cx="3032290" cy="8193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E4F4A127-01BC-2498-3D25-1970E3B35C87}"/>
              </a:ext>
            </a:extLst>
          </p:cNvPr>
          <p:cNvCxnSpPr>
            <a:cxnSpLocks/>
          </p:cNvCxnSpPr>
          <p:nvPr/>
        </p:nvCxnSpPr>
        <p:spPr>
          <a:xfrm>
            <a:off x="2501781" y="3086799"/>
            <a:ext cx="112593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1ABE8C9C-9D0E-C39C-9937-66872DE1CAD1}"/>
              </a:ext>
            </a:extLst>
          </p:cNvPr>
          <p:cNvCxnSpPr>
            <a:cxnSpLocks/>
          </p:cNvCxnSpPr>
          <p:nvPr/>
        </p:nvCxnSpPr>
        <p:spPr>
          <a:xfrm flipV="1">
            <a:off x="1452309" y="2866663"/>
            <a:ext cx="3207804" cy="584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7374C2A5-6889-DC73-D548-A9846AE5C6BD}"/>
              </a:ext>
            </a:extLst>
          </p:cNvPr>
          <p:cNvSpPr txBox="1"/>
          <p:nvPr/>
        </p:nvSpPr>
        <p:spPr>
          <a:xfrm>
            <a:off x="1551104" y="250525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268cm</a:t>
            </a:r>
            <a:endParaRPr kumimoji="1" lang="ja-JP" altLang="en-US"/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58D072A4-9446-10D0-029C-E0D5B657A695}"/>
              </a:ext>
            </a:extLst>
          </p:cNvPr>
          <p:cNvSpPr txBox="1"/>
          <p:nvPr/>
        </p:nvSpPr>
        <p:spPr>
          <a:xfrm>
            <a:off x="2820398" y="3066087"/>
            <a:ext cx="7505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95cm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164232-A226-61A0-E9CC-D28B06C670D1}"/>
              </a:ext>
            </a:extLst>
          </p:cNvPr>
          <p:cNvSpPr txBox="1"/>
          <p:nvPr/>
        </p:nvSpPr>
        <p:spPr>
          <a:xfrm>
            <a:off x="330834" y="4980297"/>
            <a:ext cx="412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Compared to E15’s detectors,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416563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6" grpId="0"/>
      <p:bldP spid="110" grpId="0" animBg="1"/>
      <p:bldP spid="111" grpId="0" animBg="1"/>
      <p:bldP spid="1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940DF-1ACB-8CD4-3DEC-836739C5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BD9F0DE-E065-8C8D-4DD5-7B57B7CC2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43" y="1709144"/>
            <a:ext cx="3697144" cy="3429880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B4373425-591C-D8DE-5076-A9EBBC7BC6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Acceptance improvement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2F47C7-7FD9-1C7F-3D80-4A2566E0E031}"/>
              </a:ext>
            </a:extLst>
          </p:cNvPr>
          <p:cNvSpPr txBox="1"/>
          <p:nvPr/>
        </p:nvSpPr>
        <p:spPr>
          <a:xfrm>
            <a:off x="11734800" y="12701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7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34" name="図 33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EC982F5-A964-6910-42D7-741A46A98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714060"/>
            <a:ext cx="3697144" cy="3429880"/>
          </a:xfrm>
          <a:prstGeom prst="rect">
            <a:avLst/>
          </a:prstGeom>
        </p:spPr>
      </p:pic>
      <p:sp>
        <p:nvSpPr>
          <p:cNvPr id="39" name="右矢印 38">
            <a:extLst>
              <a:ext uri="{FF2B5EF4-FFF2-40B4-BE49-F238E27FC236}">
                <a16:creationId xmlns:a16="http://schemas.microsoft.com/office/drawing/2014/main" id="{5EAB0B20-877C-FD54-2DE2-221FA4A8C02B}"/>
              </a:ext>
            </a:extLst>
          </p:cNvPr>
          <p:cNvSpPr/>
          <p:nvPr/>
        </p:nvSpPr>
        <p:spPr>
          <a:xfrm>
            <a:off x="5711836" y="3181768"/>
            <a:ext cx="748915" cy="484632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4E0ED89-FD63-DF5D-2783-B0DAC62FD65B}"/>
              </a:ext>
            </a:extLst>
          </p:cNvPr>
          <p:cNvSpPr txBox="1"/>
          <p:nvPr/>
        </p:nvSpPr>
        <p:spPr>
          <a:xfrm>
            <a:off x="5432323" y="2518266"/>
            <a:ext cx="131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upgrade</a:t>
            </a:r>
            <a:endParaRPr kumimoji="1" lang="ja-JP" altLang="en-US" sz="24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D64E0BF-0AAE-9BF1-9C1B-B02B75E415E4}"/>
              </a:ext>
            </a:extLst>
          </p:cNvPr>
          <p:cNvSpPr txBox="1"/>
          <p:nvPr/>
        </p:nvSpPr>
        <p:spPr>
          <a:xfrm>
            <a:off x="762000" y="5412948"/>
            <a:ext cx="10668000" cy="107721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ja-JP" sz="3200" b="1" dirty="0"/>
              <a:t>Enable analysis over a much wider kinematical region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kumimoji="1" lang="en-US" altLang="ja-JP" sz="3200" b="1" dirty="0"/>
              <a:t>Data taking will become ~3 times more efficient.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BC5EA1E-F129-75B9-AC88-0F6FCAD7AB1C}"/>
                  </a:ext>
                </a:extLst>
              </p:cNvPr>
              <p:cNvSpPr txBox="1"/>
              <p:nvPr/>
            </p:nvSpPr>
            <p:spPr>
              <a:xfrm>
                <a:off x="3517766" y="987620"/>
                <a:ext cx="588597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600" dirty="0"/>
                  <a:t>e.g.) the case of 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ja-JP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ja-JP" sz="2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ja-JP" sz="2600" dirty="0"/>
                  <a:t> </a:t>
                </a:r>
                <a:r>
                  <a:rPr kumimoji="1" lang="en-US" altLang="ja-JP" sz="2600" baseline="30000" dirty="0"/>
                  <a:t>4</a:t>
                </a:r>
                <a:r>
                  <a:rPr kumimoji="1" lang="en-US" altLang="ja-JP" sz="2600" dirty="0"/>
                  <a:t>He </a:t>
                </a:r>
                <a14:m>
                  <m:oMath xmlns:m="http://schemas.openxmlformats.org/officeDocument/2006/math">
                    <m:r>
                      <a:rPr kumimoji="1" lang="en-US" altLang="ja-JP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kumimoji="1" lang="el-GR" altLang="ja-JP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kumimoji="1" lang="en-US" altLang="ja-JP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kumimoji="1" lang="en-US" altLang="ja-JP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ja-JP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ja-JP" sz="2600" dirty="0">
                    <a:sym typeface="Wingdings" pitchFamily="2" charset="2"/>
                  </a:rPr>
                  <a:t>”</a:t>
                </a:r>
                <a:endParaRPr kumimoji="1" lang="ja-JP" altLang="en-US" sz="260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BC5EA1E-F129-75B9-AC88-0F6FCAD7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66" y="987620"/>
                <a:ext cx="5885970" cy="492443"/>
              </a:xfrm>
              <a:prstGeom prst="rect">
                <a:avLst/>
              </a:prstGeom>
              <a:blipFill>
                <a:blip r:embed="rId6"/>
                <a:stretch>
                  <a:fillRect l="-1720" t="-10000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0518BC47-D872-F882-6C5C-4C145F333F8D}"/>
              </a:ext>
            </a:extLst>
          </p:cNvPr>
          <p:cNvCxnSpPr>
            <a:cxnSpLocks/>
          </p:cNvCxnSpPr>
          <p:nvPr/>
        </p:nvCxnSpPr>
        <p:spPr>
          <a:xfrm>
            <a:off x="8648400" y="1820127"/>
            <a:ext cx="0" cy="2916000"/>
          </a:xfrm>
          <a:prstGeom prst="line">
            <a:avLst/>
          </a:prstGeom>
          <a:ln w="38100">
            <a:solidFill>
              <a:srgbClr val="BD159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3ADB561-610C-65E2-EB22-8ED621DF5E1F}"/>
              </a:ext>
            </a:extLst>
          </p:cNvPr>
          <p:cNvCxnSpPr>
            <a:cxnSpLocks/>
          </p:cNvCxnSpPr>
          <p:nvPr/>
        </p:nvCxnSpPr>
        <p:spPr>
          <a:xfrm>
            <a:off x="3068400" y="1820127"/>
            <a:ext cx="0" cy="2916000"/>
          </a:xfrm>
          <a:prstGeom prst="line">
            <a:avLst/>
          </a:prstGeom>
          <a:ln w="38100">
            <a:solidFill>
              <a:srgbClr val="BD159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EAB4748-3E41-A529-26A7-D548C143D97E}"/>
                  </a:ext>
                </a:extLst>
              </p:cNvPr>
              <p:cNvSpPr txBox="1"/>
              <p:nvPr/>
            </p:nvSpPr>
            <p:spPr>
              <a:xfrm>
                <a:off x="8041854" y="1511352"/>
                <a:ext cx="1305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𝑁𝑁𝑁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EAB4748-3E41-A529-26A7-D548C143D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854" y="1511352"/>
                <a:ext cx="130580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875BBA6-5CB0-D866-0183-7B474F9B8E5F}"/>
                  </a:ext>
                </a:extLst>
              </p:cNvPr>
              <p:cNvSpPr txBox="1"/>
              <p:nvPr/>
            </p:nvSpPr>
            <p:spPr>
              <a:xfrm>
                <a:off x="2479254" y="1511352"/>
                <a:ext cx="1305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𝑁𝑁𝑁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875BBA6-5CB0-D866-0183-7B474F9B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54" y="1511352"/>
                <a:ext cx="130580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右矢印 21">
            <a:extLst>
              <a:ext uri="{FF2B5EF4-FFF2-40B4-BE49-F238E27FC236}">
                <a16:creationId xmlns:a16="http://schemas.microsoft.com/office/drawing/2014/main" id="{45F42463-1205-6D8D-2B99-386B0AA7FDA4}"/>
              </a:ext>
            </a:extLst>
          </p:cNvPr>
          <p:cNvSpPr/>
          <p:nvPr/>
        </p:nvSpPr>
        <p:spPr>
          <a:xfrm rot="10800000">
            <a:off x="2160678" y="1719681"/>
            <a:ext cx="827999" cy="484632"/>
          </a:xfrm>
          <a:prstGeom prst="rightArrow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FC9E047-3B12-DCAE-3D9F-2D1779DAC207}"/>
              </a:ext>
            </a:extLst>
          </p:cNvPr>
          <p:cNvSpPr txBox="1"/>
          <p:nvPr/>
        </p:nvSpPr>
        <p:spPr>
          <a:xfrm>
            <a:off x="2212514" y="177670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Bound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B0A54317-F36A-9759-9343-80E5B04E02F2}"/>
              </a:ext>
            </a:extLst>
          </p:cNvPr>
          <p:cNvSpPr/>
          <p:nvPr/>
        </p:nvSpPr>
        <p:spPr>
          <a:xfrm rot="10800000">
            <a:off x="7680874" y="1719681"/>
            <a:ext cx="827999" cy="484632"/>
          </a:xfrm>
          <a:prstGeom prst="rightArrow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7B7FC8C-52E8-B568-C41C-99C9E35475BE}"/>
              </a:ext>
            </a:extLst>
          </p:cNvPr>
          <p:cNvSpPr txBox="1"/>
          <p:nvPr/>
        </p:nvSpPr>
        <p:spPr>
          <a:xfrm>
            <a:off x="7724251" y="176179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Bound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0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9E438-3C0A-0CBD-4711-F8FDC3E3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98C45D-DF33-342C-7282-1397A75AAD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Status: SC Solenoid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6B0BE8-0BA9-AE34-B3D2-AAA9F7C0AB34}"/>
              </a:ext>
            </a:extLst>
          </p:cNvPr>
          <p:cNvSpPr txBox="1"/>
          <p:nvPr/>
        </p:nvSpPr>
        <p:spPr>
          <a:xfrm>
            <a:off x="11734800" y="12701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8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E0B3BA-EC25-CAA7-11F0-37A9D27024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5" b="3097"/>
          <a:stretch/>
        </p:blipFill>
        <p:spPr>
          <a:xfrm>
            <a:off x="297043" y="4074445"/>
            <a:ext cx="3307087" cy="228952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656C29B-30D7-E281-DF6E-3EE9F59BF443}"/>
              </a:ext>
            </a:extLst>
          </p:cNvPr>
          <p:cNvSpPr txBox="1"/>
          <p:nvPr/>
        </p:nvSpPr>
        <p:spPr>
          <a:xfrm>
            <a:off x="3796342" y="5087733"/>
            <a:ext cx="7940507" cy="156966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s-419" altLang="ja-JP" sz="2400" b="1" dirty="0">
                <a:solidFill>
                  <a:srgbClr val="000000"/>
                </a:solidFill>
                <a:latin typeface="Arial" panose="020B0604020202020204" pitchFamily="34" charset="0"/>
              </a:rPr>
              <a:t>With</a:t>
            </a:r>
            <a:r>
              <a:rPr lang="es-419" altLang="ja-JP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GM refrigerators, we achieved stable cooling</a:t>
            </a:r>
            <a:br>
              <a:rPr lang="es-419" altLang="ja-JP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419" altLang="ja-JP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down to the nominal temperature of 4K.</a:t>
            </a:r>
            <a:r>
              <a:rPr lang="es-419" altLang="ja-JP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kumimoji="1" lang="en-US" altLang="ja-JP" sz="2400" b="1" dirty="0">
                <a:solidFill>
                  <a:schemeClr val="tx1"/>
                </a:solidFill>
              </a:rPr>
              <a:t>Measured magnetic field w/o </a:t>
            </a:r>
            <a:r>
              <a:rPr kumimoji="1" lang="en-US" altLang="ja-JP" sz="2400" b="1" dirty="0"/>
              <a:t>Y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oke </a:t>
            </a:r>
            <a:r>
              <a:rPr kumimoji="1" lang="en-US" altLang="ja-JP" sz="2400" b="1" dirty="0"/>
              <a:t>wa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 consis</a:t>
            </a:r>
            <a:r>
              <a:rPr kumimoji="1" lang="en-US" altLang="ja-JP" sz="2400" b="1" dirty="0"/>
              <a:t>tent </a:t>
            </a:r>
            <a:br>
              <a:rPr kumimoji="1" lang="en-US" altLang="ja-JP" sz="2400" b="1" dirty="0"/>
            </a:br>
            <a:r>
              <a:rPr kumimoji="1" lang="en-US" altLang="ja-JP" sz="2400" b="1" dirty="0"/>
              <a:t>with TOSCA calculation.</a:t>
            </a:r>
            <a:endParaRPr kumimoji="1"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7" name="図 6" descr="電車の車両&#10;&#10;低い精度で自動的に生成された説明">
            <a:extLst>
              <a:ext uri="{FF2B5EF4-FFF2-40B4-BE49-F238E27FC236}">
                <a16:creationId xmlns:a16="http://schemas.microsoft.com/office/drawing/2014/main" id="{570415D6-2825-DCE9-E6D6-648C5D412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1" y="1224495"/>
            <a:ext cx="3307087" cy="2480315"/>
          </a:xfrm>
          <a:prstGeom prst="rect">
            <a:avLst/>
          </a:prstGeom>
        </p:spPr>
      </p:pic>
      <p:pic>
        <p:nvPicPr>
          <p:cNvPr id="15" name="図 14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D46B4CE-15CE-6F18-27B1-44579904E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011" y="1919436"/>
            <a:ext cx="3346980" cy="297994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9D30725-D42A-D24D-C759-084FDCA70845}"/>
              </a:ext>
            </a:extLst>
          </p:cNvPr>
          <p:cNvSpPr txBox="1"/>
          <p:nvPr/>
        </p:nvSpPr>
        <p:spPr>
          <a:xfrm>
            <a:off x="8474254" y="942953"/>
            <a:ext cx="33438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altLang="ja-JP" sz="2000" dirty="0"/>
              <a:t>Magnetic field measurement</a:t>
            </a:r>
            <a:br>
              <a:rPr lang="es-419" altLang="ja-JP" sz="2000" dirty="0"/>
            </a:br>
            <a:r>
              <a:rPr lang="es-419" altLang="ja-JP" sz="2000" dirty="0"/>
              <a:t>w/o yoke </a:t>
            </a:r>
            <a:r>
              <a:rPr kumimoji="1" lang="en-US" altLang="ja-JP" sz="2000" dirty="0"/>
              <a:t>@TOSHIBA</a:t>
            </a:r>
            <a:br>
              <a:rPr kumimoji="1" lang="en-US" altLang="ja-JP" sz="2000" dirty="0"/>
            </a:br>
            <a:r>
              <a:rPr kumimoji="1" lang="en-US" altLang="ja-JP" sz="2000" dirty="0"/>
              <a:t>(Beam axis scan</a:t>
            </a:r>
            <a:r>
              <a:rPr kumimoji="1" lang="en-US" altLang="ja-JP" sz="2000" b="1" dirty="0"/>
              <a:t>, I = 189A</a:t>
            </a:r>
            <a:r>
              <a:rPr kumimoji="1" lang="en-US" altLang="ja-JP" sz="2000" dirty="0"/>
              <a:t>)</a:t>
            </a:r>
            <a:endParaRPr kumimoji="1" lang="ja-JP" altLang="en-US" sz="200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6E6D623-778D-EB97-BE3B-C00443B6DC5F}"/>
              </a:ext>
            </a:extLst>
          </p:cNvPr>
          <p:cNvGrpSpPr/>
          <p:nvPr/>
        </p:nvGrpSpPr>
        <p:grpSpPr>
          <a:xfrm>
            <a:off x="3784792" y="1422818"/>
            <a:ext cx="4487788" cy="3181520"/>
            <a:chOff x="3818012" y="1236542"/>
            <a:chExt cx="4487788" cy="3181520"/>
          </a:xfrm>
        </p:grpSpPr>
        <p:pic>
          <p:nvPicPr>
            <p:cNvPr id="10" name="図 9" descr="グラフ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5A437389-7EBF-AAEA-51DA-019F8787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7" t="8827" r="7767" b="12260"/>
            <a:stretch/>
          </p:blipFill>
          <p:spPr>
            <a:xfrm>
              <a:off x="4626884" y="1696348"/>
              <a:ext cx="3678916" cy="2378097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A1EB442-4D3D-7DCD-F63C-D509ED9688A1}"/>
                </a:ext>
              </a:extLst>
            </p:cNvPr>
            <p:cNvSpPr txBox="1"/>
            <p:nvPr/>
          </p:nvSpPr>
          <p:spPr>
            <a:xfrm>
              <a:off x="5577712" y="1236542"/>
              <a:ext cx="180453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Cooling Test</a:t>
              </a:r>
              <a:endParaRPr kumimoji="1" lang="ja-JP" altLang="en-US" sz="24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4FC19A1-84D3-266F-2D45-48FAC1A99667}"/>
                </a:ext>
              </a:extLst>
            </p:cNvPr>
            <p:cNvSpPr txBox="1"/>
            <p:nvPr/>
          </p:nvSpPr>
          <p:spPr>
            <a:xfrm rot="16200000">
              <a:off x="3127310" y="2546843"/>
              <a:ext cx="17507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Temperature [K]</a:t>
              </a:r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066C028-F869-342B-ACE8-FE8F6944D7DE}"/>
                </a:ext>
              </a:extLst>
            </p:cNvPr>
            <p:cNvSpPr txBox="1"/>
            <p:nvPr/>
          </p:nvSpPr>
          <p:spPr>
            <a:xfrm>
              <a:off x="4311108" y="3877973"/>
              <a:ext cx="2808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0</a:t>
              </a:r>
              <a:endParaRPr kumimoji="1" lang="ja-JP" altLang="en-US" sz="140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4BBBE09-F654-B10A-6712-F859B461943D}"/>
                </a:ext>
              </a:extLst>
            </p:cNvPr>
            <p:cNvSpPr txBox="1"/>
            <p:nvPr/>
          </p:nvSpPr>
          <p:spPr>
            <a:xfrm>
              <a:off x="4255915" y="3518534"/>
              <a:ext cx="3770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50</a:t>
              </a:r>
              <a:endParaRPr kumimoji="1" lang="ja-JP" altLang="en-US" sz="14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E50E29D-C2CD-F6AF-0755-2B9CA0E9B06C}"/>
                </a:ext>
              </a:extLst>
            </p:cNvPr>
            <p:cNvSpPr txBox="1"/>
            <p:nvPr/>
          </p:nvSpPr>
          <p:spPr>
            <a:xfrm>
              <a:off x="4153678" y="3142891"/>
              <a:ext cx="4732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100</a:t>
              </a:r>
              <a:endParaRPr kumimoji="1" lang="ja-JP" altLang="en-US" sz="140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A8DFBCC6-E254-ABEC-3D23-022DA555830E}"/>
                </a:ext>
              </a:extLst>
            </p:cNvPr>
            <p:cNvSpPr txBox="1"/>
            <p:nvPr/>
          </p:nvSpPr>
          <p:spPr>
            <a:xfrm>
              <a:off x="4166479" y="2746448"/>
              <a:ext cx="4732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150</a:t>
              </a:r>
              <a:endParaRPr kumimoji="1" lang="ja-JP" altLang="en-US" sz="1400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C27E091-9D13-1F4C-FBD8-7FBB5849B609}"/>
                </a:ext>
              </a:extLst>
            </p:cNvPr>
            <p:cNvSpPr txBox="1"/>
            <p:nvPr/>
          </p:nvSpPr>
          <p:spPr>
            <a:xfrm>
              <a:off x="4153678" y="2387009"/>
              <a:ext cx="4732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200</a:t>
              </a:r>
              <a:endParaRPr kumimoji="1" lang="ja-JP" altLang="en-US" sz="140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8865A038-2B1A-6C66-87F3-94CCF32DC4AD}"/>
                </a:ext>
              </a:extLst>
            </p:cNvPr>
            <p:cNvSpPr txBox="1"/>
            <p:nvPr/>
          </p:nvSpPr>
          <p:spPr>
            <a:xfrm>
              <a:off x="4153678" y="1994393"/>
              <a:ext cx="4732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250</a:t>
              </a:r>
              <a:endParaRPr kumimoji="1" lang="ja-JP" altLang="en-US" sz="140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A2958538-272B-838A-E5E1-D54B2226C02C}"/>
                </a:ext>
              </a:extLst>
            </p:cNvPr>
            <p:cNvSpPr txBox="1"/>
            <p:nvPr/>
          </p:nvSpPr>
          <p:spPr>
            <a:xfrm>
              <a:off x="4153678" y="1611659"/>
              <a:ext cx="4732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300</a:t>
              </a:r>
              <a:endParaRPr kumimoji="1" lang="ja-JP" altLang="en-US" sz="1400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BD0636D6-FC53-BAAB-951F-EB1997039ABE}"/>
                </a:ext>
              </a:extLst>
            </p:cNvPr>
            <p:cNvSpPr txBox="1"/>
            <p:nvPr/>
          </p:nvSpPr>
          <p:spPr>
            <a:xfrm>
              <a:off x="4187345" y="4103963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2025/1/13</a:t>
              </a:r>
              <a:endParaRPr kumimoji="1" lang="ja-JP" altLang="en-US" sz="140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B807697-AC52-F16B-D844-5EF86BD1A222}"/>
                </a:ext>
              </a:extLst>
            </p:cNvPr>
            <p:cNvSpPr txBox="1"/>
            <p:nvPr/>
          </p:nvSpPr>
          <p:spPr>
            <a:xfrm>
              <a:off x="5537981" y="4103962"/>
              <a:ext cx="9797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2025/1/23</a:t>
              </a:r>
              <a:endParaRPr kumimoji="1" lang="ja-JP" altLang="en-US" sz="140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A23F653B-B5CA-5249-79BD-E4040034DD3A}"/>
                </a:ext>
              </a:extLst>
            </p:cNvPr>
            <p:cNvSpPr txBox="1"/>
            <p:nvPr/>
          </p:nvSpPr>
          <p:spPr>
            <a:xfrm>
              <a:off x="7122416" y="4110285"/>
              <a:ext cx="88357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2025/2/2</a:t>
              </a:r>
              <a:endParaRPr kumimoji="1" lang="ja-JP" altLang="en-US" sz="1400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EBCA60A-AF3A-72E6-FFA6-FB8B97892DAA}"/>
                </a:ext>
              </a:extLst>
            </p:cNvPr>
            <p:cNvSpPr/>
            <p:nvPr/>
          </p:nvSpPr>
          <p:spPr>
            <a:xfrm>
              <a:off x="4662353" y="1738093"/>
              <a:ext cx="3589200" cy="2300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3C00A13-7680-858F-24E8-874F384F3054}"/>
              </a:ext>
            </a:extLst>
          </p:cNvPr>
          <p:cNvSpPr txBox="1"/>
          <p:nvPr/>
        </p:nvSpPr>
        <p:spPr>
          <a:xfrm>
            <a:off x="8785537" y="2011391"/>
            <a:ext cx="161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solidFill>
                  <a:srgbClr val="FF0000"/>
                </a:solidFill>
              </a:rPr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solidFill>
                  <a:srgbClr val="0432FF"/>
                </a:solidFill>
              </a:rPr>
              <a:t>Measured</a:t>
            </a:r>
            <a:endParaRPr kumimoji="1" lang="ja-JP" altLang="en-US" b="1">
              <a:solidFill>
                <a:srgbClr val="0432FF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96F1F45-5A51-3BF2-20AC-7E44B25CA66A}"/>
              </a:ext>
            </a:extLst>
          </p:cNvPr>
          <p:cNvSpPr txBox="1"/>
          <p:nvPr/>
        </p:nvSpPr>
        <p:spPr>
          <a:xfrm>
            <a:off x="129237" y="961153"/>
            <a:ext cx="186057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Return Yoke</a:t>
            </a:r>
            <a:endParaRPr kumimoji="1" lang="ja-JP" altLang="en-US" sz="2400" b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3386BB0-2531-8473-5659-0466236B9C64}"/>
              </a:ext>
            </a:extLst>
          </p:cNvPr>
          <p:cNvSpPr txBox="1"/>
          <p:nvPr/>
        </p:nvSpPr>
        <p:spPr>
          <a:xfrm>
            <a:off x="113279" y="3895493"/>
            <a:ext cx="189026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SC Solenoid</a:t>
            </a:r>
            <a:endParaRPr kumimoji="1" lang="ja-JP" altLang="en-US" sz="2400" b="1"/>
          </a:p>
        </p:txBody>
      </p:sp>
    </p:spTree>
    <p:extLst>
      <p:ext uri="{BB962C8B-B14F-4D97-AF65-F5344CB8AC3E}">
        <p14:creationId xmlns:p14="http://schemas.microsoft.com/office/powerpoint/2010/main" val="1856653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D7174-AFCC-A9BB-1CBE-4E8647D98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CAD07-92FB-A6FF-5EEE-F820B03657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778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>
                <a:solidFill>
                  <a:schemeClr val="bg1"/>
                </a:solidFill>
                <a:ea typeface="ＭＳ Ｐゴシック"/>
                <a:cs typeface="Calibri"/>
              </a:rPr>
              <a:t>Status: CNC</a:t>
            </a:r>
            <a:endParaRPr lang="ja-JP" altLang="en-US" b="1" dirty="0">
              <a:solidFill>
                <a:schemeClr val="bg1"/>
              </a:solidFill>
              <a:ea typeface="ＭＳ Ｐゴシック"/>
              <a:cs typeface="Calibri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AADA11-0F5F-7C67-73AF-1A4F7C2ED942}"/>
              </a:ext>
            </a:extLst>
          </p:cNvPr>
          <p:cNvSpPr txBox="1"/>
          <p:nvPr/>
        </p:nvSpPr>
        <p:spPr>
          <a:xfrm>
            <a:off x="11734800" y="12701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9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A872DE7-A5AE-4157-1899-8E69B50A75D3}"/>
              </a:ext>
            </a:extLst>
          </p:cNvPr>
          <p:cNvSpPr txBox="1"/>
          <p:nvPr/>
        </p:nvSpPr>
        <p:spPr>
          <a:xfrm>
            <a:off x="5867400" y="4965973"/>
            <a:ext cx="6196183" cy="132343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ja-JP" sz="2600" b="1" dirty="0">
                <a:solidFill>
                  <a:schemeClr val="tx1"/>
                </a:solidFill>
              </a:rPr>
              <a:t>We achieved required value </a:t>
            </a:r>
            <a:r>
              <a:rPr kumimoji="1" lang="en-US" altLang="ja-JP" sz="2600" b="1" dirty="0" err="1">
                <a:solidFill>
                  <a:schemeClr val="tx1"/>
                </a:solidFill>
              </a:rPr>
              <a:t>σ</a:t>
            </a:r>
            <a:r>
              <a:rPr kumimoji="1" lang="en-US" altLang="ja-JP" sz="2600" b="1" dirty="0">
                <a:solidFill>
                  <a:schemeClr val="tx1"/>
                </a:solidFill>
              </a:rPr>
              <a:t> ~80 </a:t>
            </a:r>
            <a:r>
              <a:rPr kumimoji="1" lang="en-US" altLang="ja-JP" sz="2600" b="1" dirty="0" err="1">
                <a:solidFill>
                  <a:schemeClr val="tx1"/>
                </a:solidFill>
              </a:rPr>
              <a:t>ps</a:t>
            </a:r>
            <a:r>
              <a:rPr kumimoji="1" lang="en-US" altLang="ja-JP" sz="2600" b="1" dirty="0">
                <a:solidFill>
                  <a:schemeClr val="tx1"/>
                </a:solidFill>
              </a:rPr>
              <a:t> </a:t>
            </a:r>
            <a:br>
              <a:rPr kumimoji="1" lang="en-US" altLang="ja-JP" sz="2600" b="1" dirty="0">
                <a:solidFill>
                  <a:schemeClr val="tx1"/>
                </a:solidFill>
              </a:rPr>
            </a:br>
            <a:r>
              <a:rPr kumimoji="1" lang="en-US" altLang="ja-JP" sz="2600" b="1" dirty="0">
                <a:solidFill>
                  <a:schemeClr val="tx1"/>
                </a:solidFill>
              </a:rPr>
              <a:t>even with 3m length </a:t>
            </a:r>
            <a:r>
              <a:rPr kumimoji="1" lang="en-US" altLang="ja-JP" sz="2600" b="1" dirty="0"/>
              <a:t>scintillators.</a:t>
            </a:r>
            <a:endParaRPr kumimoji="1" lang="en-US" altLang="ja-JP" sz="2600" b="1" dirty="0">
              <a:solidFill>
                <a:schemeClr val="tx1"/>
              </a:solidFill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s-419" altLang="ja-JP" sz="2800" b="1" dirty="0"/>
              <a:t>Now all 138 modules are in hand.</a:t>
            </a:r>
            <a:endParaRPr lang="es-419" altLang="ja-JP" sz="28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1E978C7-01A5-0037-4FC3-C1DBF11B8FFC}"/>
              </a:ext>
            </a:extLst>
          </p:cNvPr>
          <p:cNvSpPr txBox="1"/>
          <p:nvPr/>
        </p:nvSpPr>
        <p:spPr>
          <a:xfrm>
            <a:off x="258719" y="1048276"/>
            <a:ext cx="39576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Proto-type test exp. in 2025</a:t>
            </a:r>
            <a:endParaRPr kumimoji="1" lang="ja-JP" altLang="en-US" sz="2400" b="1"/>
          </a:p>
        </p:txBody>
      </p:sp>
      <p:graphicFrame>
        <p:nvGraphicFramePr>
          <p:cNvPr id="20" name="表 19">
            <a:extLst>
              <a:ext uri="{FF2B5EF4-FFF2-40B4-BE49-F238E27FC236}">
                <a16:creationId xmlns:a16="http://schemas.microsoft.com/office/drawing/2014/main" id="{97138B29-295B-61C4-25D6-BC48B7FC6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54334"/>
              </p:ext>
            </p:extLst>
          </p:nvPr>
        </p:nvGraphicFramePr>
        <p:xfrm>
          <a:off x="5605697" y="1416863"/>
          <a:ext cx="62182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411606687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88649579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7421114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63699403"/>
                    </a:ext>
                  </a:extLst>
                </a:gridCol>
                <a:gridCol w="1265282">
                  <a:extLst>
                    <a:ext uri="{9D8B030D-6E8A-4147-A177-3AD203B41FA5}">
                      <a16:colId xmlns:a16="http://schemas.microsoft.com/office/drawing/2014/main" val="342078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Counter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Read out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Length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thickness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Time Reso.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9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E15-CDH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PMT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80 cm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 cm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~ 80 </a:t>
                      </a:r>
                      <a:r>
                        <a:rPr kumimoji="1" lang="en-US" altLang="ja-JP" dirty="0" err="1"/>
                        <a:t>ps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12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CNC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PMT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 cm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 cm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~ 120 </a:t>
                      </a:r>
                      <a:r>
                        <a:rPr kumimoji="1" lang="en-US" altLang="ja-JP" dirty="0" err="1"/>
                        <a:t>ps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93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CNC</a:t>
                      </a:r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MPPC</a:t>
                      </a:r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 cm</a:t>
                      </a:r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 cm</a:t>
                      </a:r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~ 80 </a:t>
                      </a:r>
                      <a:r>
                        <a:rPr kumimoji="1" lang="en-US" altLang="ja-JP" dirty="0" err="1"/>
                        <a:t>ps</a:t>
                      </a:r>
                      <a:endParaRPr kumimoji="1" lang="ja-JP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41490"/>
                  </a:ext>
                </a:extLst>
              </a:tr>
            </a:tbl>
          </a:graphicData>
        </a:graphic>
      </p:graphicFrame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D25187A-DD2A-0A31-EA52-BE4C20718AA8}"/>
              </a:ext>
            </a:extLst>
          </p:cNvPr>
          <p:cNvSpPr txBox="1"/>
          <p:nvPr/>
        </p:nvSpPr>
        <p:spPr>
          <a:xfrm>
            <a:off x="5490117" y="924420"/>
            <a:ext cx="11047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dirty="0"/>
              <a:t>Result</a:t>
            </a:r>
            <a:endParaRPr kumimoji="1" lang="ja-JP" altLang="en-US" sz="26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F41DCE-1375-650F-919D-011778A02D95}"/>
              </a:ext>
            </a:extLst>
          </p:cNvPr>
          <p:cNvSpPr txBox="1"/>
          <p:nvPr/>
        </p:nvSpPr>
        <p:spPr>
          <a:xfrm>
            <a:off x="3193726" y="4442639"/>
            <a:ext cx="27386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s-419" altLang="ja-JP" b="1" dirty="0"/>
              <a:t>MPPC (Hamamatsu)</a:t>
            </a:r>
            <a:endParaRPr lang="es-419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s-419" altLang="ja-JP" dirty="0"/>
              <a:t> S13361-6050AE-04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419" altLang="ja-JP" dirty="0"/>
              <a:t> 6 mm square, 4×4 array</a:t>
            </a:r>
          </a:p>
          <a:p>
            <a:pPr>
              <a:buNone/>
            </a:pPr>
            <a:r>
              <a:rPr lang="es-419" altLang="ja-JP" b="1" dirty="0"/>
              <a:t>Signal Amplifier</a:t>
            </a:r>
            <a:endParaRPr lang="es-419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s-419" altLang="ja-JP" dirty="0"/>
              <a:t> Two-stage RF amplifier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419" altLang="ja-JP" dirty="0"/>
              <a:t> PZC circuit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0A52A5C-0939-6D09-ED30-23BA365D05C7}"/>
              </a:ext>
            </a:extLst>
          </p:cNvPr>
          <p:cNvGrpSpPr/>
          <p:nvPr/>
        </p:nvGrpSpPr>
        <p:grpSpPr>
          <a:xfrm>
            <a:off x="258719" y="1822056"/>
            <a:ext cx="4999571" cy="2124112"/>
            <a:chOff x="258719" y="1822056"/>
            <a:chExt cx="4999571" cy="2124112"/>
          </a:xfrm>
        </p:grpSpPr>
        <p:pic>
          <p:nvPicPr>
            <p:cNvPr id="15" name="図 14" descr="窓の外を見ている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158AC514-DC8E-2068-BC27-953E93A6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83"/>
            <a:stretch/>
          </p:blipFill>
          <p:spPr>
            <a:xfrm>
              <a:off x="258719" y="1822056"/>
              <a:ext cx="4999571" cy="2124112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1FC3384-9D52-A2D9-3C71-A03BA8C57000}"/>
                </a:ext>
              </a:extLst>
            </p:cNvPr>
            <p:cNvSpPr txBox="1"/>
            <p:nvPr/>
          </p:nvSpPr>
          <p:spPr>
            <a:xfrm rot="20236686">
              <a:off x="727382" y="2925955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Beam</a:t>
              </a:r>
              <a:endParaRPr kumimoji="1" lang="ja-JP" altLang="en-US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39B85D8-9A68-7634-4EE0-8233DD6B65F9}"/>
              </a:ext>
            </a:extLst>
          </p:cNvPr>
          <p:cNvSpPr txBox="1"/>
          <p:nvPr/>
        </p:nvSpPr>
        <p:spPr>
          <a:xfrm>
            <a:off x="5999892" y="3103681"/>
            <a:ext cx="6151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s-419" altLang="ja-JP" sz="2400" dirty="0"/>
              <a:t>Readout of E15-CDH is not applicable</a:t>
            </a:r>
            <a:br>
              <a:rPr lang="en-US" altLang="ja-JP" sz="2400" dirty="0"/>
            </a:br>
            <a:r>
              <a:rPr lang="en-US" altLang="ja-JP" sz="2400" dirty="0"/>
              <a:t>for 3m long plastic scintillators.</a:t>
            </a:r>
            <a:endParaRPr lang="es-419" altLang="ja-JP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s-419" altLang="ja-JP" sz="2400" dirty="0"/>
              <a:t>To improve light collection efficiency, </a:t>
            </a:r>
            <a:br>
              <a:rPr lang="es-419" altLang="ja-JP" sz="2400" dirty="0"/>
            </a:br>
            <a:r>
              <a:rPr lang="es-419" altLang="ja-JP" sz="2400" dirty="0"/>
              <a:t>we decided to use MPPCs w/o light guides.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3F418152-61FA-2DB5-3DA6-9C8F40A112CC}"/>
              </a:ext>
            </a:extLst>
          </p:cNvPr>
          <p:cNvGrpSpPr/>
          <p:nvPr/>
        </p:nvGrpSpPr>
        <p:grpSpPr>
          <a:xfrm>
            <a:off x="222916" y="4350193"/>
            <a:ext cx="2879085" cy="1939219"/>
            <a:chOff x="222916" y="4350193"/>
            <a:chExt cx="2879085" cy="1939219"/>
          </a:xfrm>
        </p:grpSpPr>
        <p:pic>
          <p:nvPicPr>
            <p:cNvPr id="14" name="図 13" descr="電子機器の部品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B7D214EC-5168-E58B-8F69-02BD95D7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16" y="4350193"/>
              <a:ext cx="2879085" cy="1939219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17213817-CBE5-4581-D9DE-29D1D49A105C}"/>
                </a:ext>
              </a:extLst>
            </p:cNvPr>
            <p:cNvSpPr txBox="1"/>
            <p:nvPr/>
          </p:nvSpPr>
          <p:spPr>
            <a:xfrm>
              <a:off x="1453501" y="5930698"/>
              <a:ext cx="15680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Signal Amplifier</a:t>
              </a:r>
              <a:endParaRPr kumimoji="1" lang="ja-JP" altLang="en-US" sz="160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6E5FEDC8-5BE7-8472-5EAF-8A7915EA068A}"/>
                </a:ext>
              </a:extLst>
            </p:cNvPr>
            <p:cNvSpPr txBox="1"/>
            <p:nvPr/>
          </p:nvSpPr>
          <p:spPr>
            <a:xfrm>
              <a:off x="399728" y="4747077"/>
              <a:ext cx="726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MPPC</a:t>
              </a:r>
              <a:endParaRPr kumimoji="1" lang="ja-JP" altLang="en-US" sz="1600"/>
            </a:p>
          </p:txBody>
        </p:sp>
      </p:grp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ED72748-2F28-2F6D-EB85-F6817E91F0D9}"/>
              </a:ext>
            </a:extLst>
          </p:cNvPr>
          <p:cNvCxnSpPr>
            <a:cxnSpLocks/>
          </p:cNvCxnSpPr>
          <p:nvPr/>
        </p:nvCxnSpPr>
        <p:spPr>
          <a:xfrm>
            <a:off x="840610" y="2118709"/>
            <a:ext cx="4036190" cy="13221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593B13D-1185-75EC-3377-DC403E6C493F}"/>
              </a:ext>
            </a:extLst>
          </p:cNvPr>
          <p:cNvSpPr txBox="1"/>
          <p:nvPr/>
        </p:nvSpPr>
        <p:spPr>
          <a:xfrm>
            <a:off x="2290032" y="2358380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300cm</a:t>
            </a:r>
            <a:endParaRPr kumimoji="1" lang="ja-JP" altLang="en-US" sz="2000">
              <a:solidFill>
                <a:schemeClr val="bg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033AB7-D516-F31F-02BC-1778306AC390}"/>
              </a:ext>
            </a:extLst>
          </p:cNvPr>
          <p:cNvSpPr txBox="1"/>
          <p:nvPr/>
        </p:nvSpPr>
        <p:spPr>
          <a:xfrm>
            <a:off x="6962909" y="924420"/>
            <a:ext cx="42659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dirty="0"/>
              <a:t>(Required time </a:t>
            </a:r>
            <a:r>
              <a:rPr kumimoji="1" lang="en-US" altLang="ja-JP" sz="2600" dirty="0" err="1"/>
              <a:t>reso</a:t>
            </a:r>
            <a:r>
              <a:rPr kumimoji="1" lang="en-US" altLang="ja-JP" sz="2600" dirty="0"/>
              <a:t>.  ~80 </a:t>
            </a:r>
            <a:r>
              <a:rPr kumimoji="1" lang="en-US" altLang="ja-JP" sz="2600" dirty="0" err="1"/>
              <a:t>ps</a:t>
            </a:r>
            <a:r>
              <a:rPr kumimoji="1" lang="en-US" altLang="ja-JP" sz="2600" dirty="0"/>
              <a:t>)</a:t>
            </a:r>
            <a:endParaRPr kumimoji="1" lang="ja-JP" altLang="en-US" sz="2600"/>
          </a:p>
        </p:txBody>
      </p:sp>
    </p:spTree>
    <p:extLst>
      <p:ext uri="{BB962C8B-B14F-4D97-AF65-F5344CB8AC3E}">
        <p14:creationId xmlns:p14="http://schemas.microsoft.com/office/powerpoint/2010/main" val="355690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2124</Words>
  <Application>Microsoft Macintosh PowerPoint</Application>
  <PresentationFormat>ワイド画面</PresentationFormat>
  <Paragraphs>391</Paragraphs>
  <Slides>29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8" baseType="lpstr">
      <vt:lpstr>ＭＳ Ｐゴシック</vt:lpstr>
      <vt:lpstr>Aptos</vt:lpstr>
      <vt:lpstr>Aptos Display</vt:lpstr>
      <vt:lpstr>Arial</vt:lpstr>
      <vt:lpstr>Calibri</vt:lpstr>
      <vt:lpstr>Cambria Math</vt:lpstr>
      <vt:lpstr>Symbol</vt:lpstr>
      <vt:lpstr>Wingdings</vt:lpstr>
      <vt:lpstr>Office テーマ</vt:lpstr>
      <vt:lpstr>A New Cylindrical Detector System  for Next Kaonic Nuclei exp. at J-PARC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169</cp:revision>
  <dcterms:created xsi:type="dcterms:W3CDTF">2012-08-24T00:53:15Z</dcterms:created>
  <dcterms:modified xsi:type="dcterms:W3CDTF">2025-10-17T02:08:28Z</dcterms:modified>
</cp:coreProperties>
</file>